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7" r:id="rId4"/>
  </p:sldMasterIdLst>
  <p:notesMasterIdLst>
    <p:notesMasterId r:id="rId51"/>
  </p:notesMasterIdLst>
  <p:handoutMasterIdLst>
    <p:handoutMasterId r:id="rId52"/>
  </p:handoutMasterIdLst>
  <p:sldIdLst>
    <p:sldId id="258" r:id="rId5"/>
    <p:sldId id="304" r:id="rId6"/>
    <p:sldId id="305" r:id="rId7"/>
    <p:sldId id="302" r:id="rId8"/>
    <p:sldId id="259" r:id="rId9"/>
    <p:sldId id="275" r:id="rId10"/>
    <p:sldId id="276" r:id="rId11"/>
    <p:sldId id="285" r:id="rId12"/>
    <p:sldId id="279" r:id="rId13"/>
    <p:sldId id="277" r:id="rId14"/>
    <p:sldId id="278" r:id="rId15"/>
    <p:sldId id="280" r:id="rId16"/>
    <p:sldId id="282" r:id="rId17"/>
    <p:sldId id="284" r:id="rId18"/>
    <p:sldId id="283" r:id="rId19"/>
    <p:sldId id="287" r:id="rId20"/>
    <p:sldId id="288" r:id="rId21"/>
    <p:sldId id="318" r:id="rId22"/>
    <p:sldId id="286" r:id="rId23"/>
    <p:sldId id="291" r:id="rId24"/>
    <p:sldId id="289" r:id="rId25"/>
    <p:sldId id="294" r:id="rId26"/>
    <p:sldId id="295" r:id="rId27"/>
    <p:sldId id="293" r:id="rId28"/>
    <p:sldId id="296" r:id="rId29"/>
    <p:sldId id="290" r:id="rId30"/>
    <p:sldId id="298" r:id="rId31"/>
    <p:sldId id="297" r:id="rId32"/>
    <p:sldId id="299" r:id="rId33"/>
    <p:sldId id="300" r:id="rId34"/>
    <p:sldId id="301" r:id="rId35"/>
    <p:sldId id="303" r:id="rId36"/>
    <p:sldId id="307" r:id="rId37"/>
    <p:sldId id="308" r:id="rId38"/>
    <p:sldId id="309" r:id="rId39"/>
    <p:sldId id="310" r:id="rId40"/>
    <p:sldId id="311" r:id="rId41"/>
    <p:sldId id="315" r:id="rId42"/>
    <p:sldId id="312" r:id="rId43"/>
    <p:sldId id="313" r:id="rId44"/>
    <p:sldId id="314" r:id="rId45"/>
    <p:sldId id="316" r:id="rId46"/>
    <p:sldId id="319" r:id="rId47"/>
    <p:sldId id="320" r:id="rId48"/>
    <p:sldId id="321" r:id="rId49"/>
    <p:sldId id="317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7F7D"/>
    <a:srgbClr val="30A6CD"/>
    <a:srgbClr val="FF5050"/>
    <a:srgbClr val="CC3300"/>
    <a:srgbClr val="9D8C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463" autoAdjust="0"/>
  </p:normalViewPr>
  <p:slideViewPr>
    <p:cSldViewPr snapToGrid="0" snapToObjects="1">
      <p:cViewPr varScale="1">
        <p:scale>
          <a:sx n="100" d="100"/>
          <a:sy n="100" d="100"/>
        </p:scale>
        <p:origin x="102" y="21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61" d="100"/>
          <a:sy n="161" d="100"/>
        </p:scale>
        <p:origin x="-96" y="-4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Power</c:v>
                </c:pt>
              </c:strCache>
            </c:strRef>
          </c:tx>
          <c:invertIfNegative val="0"/>
          <c:cat>
            <c:strRef>
              <c:f>Sheet1!$A$2:$A$4</c:f>
              <c:strCache>
                <c:ptCount val="3"/>
                <c:pt idx="0">
                  <c:v>2012 - Student</c:v>
                </c:pt>
                <c:pt idx="1">
                  <c:v>2013 - TA</c:v>
                </c:pt>
                <c:pt idx="2">
                  <c:v>2014 - Guest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</c:v>
                </c:pt>
                <c:pt idx="1">
                  <c:v>2</c:v>
                </c:pt>
                <c:pt idx="2">
                  <c:v>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Responsibility</c:v>
                </c:pt>
              </c:strCache>
            </c:strRef>
          </c:tx>
          <c:invertIfNegative val="0"/>
          <c:cat>
            <c:strRef>
              <c:f>Sheet1!$A$2:$A$4</c:f>
              <c:strCache>
                <c:ptCount val="3"/>
                <c:pt idx="0">
                  <c:v>2012 - Student</c:v>
                </c:pt>
                <c:pt idx="1">
                  <c:v>2013 - TA</c:v>
                </c:pt>
                <c:pt idx="2">
                  <c:v>2014 - Guest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</c:v>
                </c:pt>
                <c:pt idx="1">
                  <c:v>3</c:v>
                </c:pt>
                <c:pt idx="2">
                  <c:v>0.1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0951696"/>
        <c:axId val="250950520"/>
      </c:barChart>
      <c:catAx>
        <c:axId val="2509516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50950520"/>
        <c:crosses val="autoZero"/>
        <c:auto val="1"/>
        <c:lblAlgn val="ctr"/>
        <c:lblOffset val="100"/>
        <c:noMultiLvlLbl val="0"/>
      </c:catAx>
      <c:valAx>
        <c:axId val="250950520"/>
        <c:scaling>
          <c:orientation val="minMax"/>
        </c:scaling>
        <c:delete val="1"/>
        <c:axPos val="l"/>
        <c:majorGridlines/>
        <c:numFmt formatCode="General" sourceLinked="1"/>
        <c:majorTickMark val="out"/>
        <c:minorTickMark val="none"/>
        <c:tickLblPos val="nextTo"/>
        <c:crossAx val="250951696"/>
        <c:crosses val="autoZero"/>
        <c:crossBetween val="between"/>
      </c:valAx>
    </c:plotArea>
    <c:legend>
      <c:legendPos val="r"/>
      <c:layout/>
      <c:overlay val="0"/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560C47-9B33-4CCB-8CE5-9EAAF5A00AA0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64E869D-F68A-4088-BC0F-9D9387A62501}">
      <dgm:prSet phldrT="[Text]"/>
      <dgm:spPr/>
      <dgm:t>
        <a:bodyPr/>
        <a:lstStyle/>
        <a:p>
          <a:r>
            <a:rPr lang="en-US" dirty="0" smtClean="0"/>
            <a:t>Generate Rays for Each Pixel</a:t>
          </a:r>
          <a:endParaRPr lang="en-US" dirty="0"/>
        </a:p>
      </dgm:t>
    </dgm:pt>
    <dgm:pt modelId="{A5BC8A9F-3204-493F-9A74-019CDBE53E27}" type="parTrans" cxnId="{A7A6AA89-4158-48D2-8FB1-7644F9A473EB}">
      <dgm:prSet/>
      <dgm:spPr/>
      <dgm:t>
        <a:bodyPr/>
        <a:lstStyle/>
        <a:p>
          <a:endParaRPr lang="en-US"/>
        </a:p>
      </dgm:t>
    </dgm:pt>
    <dgm:pt modelId="{69DFAD5B-7C7A-490D-8B80-9E20C1B8BF4E}" type="sibTrans" cxnId="{A7A6AA89-4158-48D2-8FB1-7644F9A473EB}">
      <dgm:prSet/>
      <dgm:spPr/>
      <dgm:t>
        <a:bodyPr/>
        <a:lstStyle/>
        <a:p>
          <a:endParaRPr lang="en-US"/>
        </a:p>
      </dgm:t>
    </dgm:pt>
    <dgm:pt modelId="{553EC422-E80A-49AC-880B-C51DE6B4029C}">
      <dgm:prSet phldrT="[Text]"/>
      <dgm:spPr/>
      <dgm:t>
        <a:bodyPr/>
        <a:lstStyle/>
        <a:p>
          <a:r>
            <a:rPr lang="en-US" dirty="0" smtClean="0"/>
            <a:t>Intersect Rays with Earth Model</a:t>
          </a:r>
          <a:endParaRPr lang="en-US" dirty="0"/>
        </a:p>
      </dgm:t>
    </dgm:pt>
    <dgm:pt modelId="{D99B89E7-ADAF-41AB-8006-F447BBE42523}" type="parTrans" cxnId="{8CD29273-BD99-4F1C-9D69-352380F531B1}">
      <dgm:prSet/>
      <dgm:spPr/>
      <dgm:t>
        <a:bodyPr/>
        <a:lstStyle/>
        <a:p>
          <a:endParaRPr lang="en-US"/>
        </a:p>
      </dgm:t>
    </dgm:pt>
    <dgm:pt modelId="{4F23A4FD-F368-405B-9719-938A3ECC54A3}" type="sibTrans" cxnId="{8CD29273-BD99-4F1C-9D69-352380F531B1}">
      <dgm:prSet/>
      <dgm:spPr/>
      <dgm:t>
        <a:bodyPr/>
        <a:lstStyle/>
        <a:p>
          <a:endParaRPr lang="en-US"/>
        </a:p>
      </dgm:t>
    </dgm:pt>
    <dgm:pt modelId="{7C74E0A3-3AE7-41E0-8CC0-5D13CE518603}">
      <dgm:prSet phldrT="[Text]"/>
      <dgm:spPr/>
      <dgm:t>
        <a:bodyPr/>
        <a:lstStyle/>
        <a:p>
          <a:r>
            <a:rPr lang="en-US" dirty="0" smtClean="0"/>
            <a:t>Calculate Intensities</a:t>
          </a:r>
          <a:endParaRPr lang="en-US" dirty="0"/>
        </a:p>
      </dgm:t>
    </dgm:pt>
    <dgm:pt modelId="{C7CF6C10-8DDC-40C0-B952-611771547983}" type="parTrans" cxnId="{D398F4C9-BCA3-4F31-8C61-98EE39543FDD}">
      <dgm:prSet/>
      <dgm:spPr/>
      <dgm:t>
        <a:bodyPr/>
        <a:lstStyle/>
        <a:p>
          <a:endParaRPr lang="en-US"/>
        </a:p>
      </dgm:t>
    </dgm:pt>
    <dgm:pt modelId="{B65C05B8-F662-48E2-ABDC-23303BBA97FE}" type="sibTrans" cxnId="{D398F4C9-BCA3-4F31-8C61-98EE39543FDD}">
      <dgm:prSet/>
      <dgm:spPr/>
      <dgm:t>
        <a:bodyPr/>
        <a:lstStyle/>
        <a:p>
          <a:endParaRPr lang="en-US"/>
        </a:p>
      </dgm:t>
    </dgm:pt>
    <dgm:pt modelId="{16053021-CD1F-48BE-A7BA-1E35D765E255}" type="pres">
      <dgm:prSet presAssocID="{8D560C47-9B33-4CCB-8CE5-9EAAF5A00AA0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27F5415-471C-4954-9BDC-1ED8AAE51695}" type="pres">
      <dgm:prSet presAssocID="{A64E869D-F68A-4088-BC0F-9D9387A62501}" presName="composite" presStyleCnt="0"/>
      <dgm:spPr/>
    </dgm:pt>
    <dgm:pt modelId="{69E443C3-8A8B-4003-95AF-246A19A4C7D2}" type="pres">
      <dgm:prSet presAssocID="{A64E869D-F68A-4088-BC0F-9D9387A62501}" presName="bentUpArrow1" presStyleLbl="alignImgPlace1" presStyleIdx="0" presStyleCnt="2"/>
      <dgm:spPr/>
    </dgm:pt>
    <dgm:pt modelId="{93C82AB1-419A-44F7-8093-4A6C4100B4CA}" type="pres">
      <dgm:prSet presAssocID="{A64E869D-F68A-4088-BC0F-9D9387A6250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0450A4-1ECB-4733-9291-09F057026D88}" type="pres">
      <dgm:prSet presAssocID="{A64E869D-F68A-4088-BC0F-9D9387A62501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B954B1-2517-4A18-A0E5-1A185CD088CE}" type="pres">
      <dgm:prSet presAssocID="{69DFAD5B-7C7A-490D-8B80-9E20C1B8BF4E}" presName="sibTrans" presStyleCnt="0"/>
      <dgm:spPr/>
    </dgm:pt>
    <dgm:pt modelId="{0405E897-A0A8-49CE-B439-EFD7D98AA6AF}" type="pres">
      <dgm:prSet presAssocID="{553EC422-E80A-49AC-880B-C51DE6B4029C}" presName="composite" presStyleCnt="0"/>
      <dgm:spPr/>
    </dgm:pt>
    <dgm:pt modelId="{FE3869DE-2914-46CA-8FF2-E9083EFAE8A4}" type="pres">
      <dgm:prSet presAssocID="{553EC422-E80A-49AC-880B-C51DE6B4029C}" presName="bentUpArrow1" presStyleLbl="alignImgPlace1" presStyleIdx="1" presStyleCnt="2"/>
      <dgm:spPr/>
      <dgm:t>
        <a:bodyPr/>
        <a:lstStyle/>
        <a:p>
          <a:endParaRPr lang="en-US"/>
        </a:p>
      </dgm:t>
    </dgm:pt>
    <dgm:pt modelId="{499F1DE9-63E7-4E67-BB89-07507AAB9EC9}" type="pres">
      <dgm:prSet presAssocID="{553EC422-E80A-49AC-880B-C51DE6B4029C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533CB4-404F-4D6B-AEDA-63B026E7F5FB}" type="pres">
      <dgm:prSet presAssocID="{553EC422-E80A-49AC-880B-C51DE6B4029C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3FBB79-6C72-440A-9ABB-FE502DEFDDF5}" type="pres">
      <dgm:prSet presAssocID="{4F23A4FD-F368-405B-9719-938A3ECC54A3}" presName="sibTrans" presStyleCnt="0"/>
      <dgm:spPr/>
    </dgm:pt>
    <dgm:pt modelId="{6A186056-9949-4D57-B5CD-6871DC981503}" type="pres">
      <dgm:prSet presAssocID="{7C74E0A3-3AE7-41E0-8CC0-5D13CE518603}" presName="composite" presStyleCnt="0"/>
      <dgm:spPr/>
    </dgm:pt>
    <dgm:pt modelId="{454C3414-8855-486E-A3F6-9EDDE6A5B1A1}" type="pres">
      <dgm:prSet presAssocID="{7C74E0A3-3AE7-41E0-8CC0-5D13CE518603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D70C90F-13F3-4BC4-A29F-84CB345A5356}" type="presOf" srcId="{7C74E0A3-3AE7-41E0-8CC0-5D13CE518603}" destId="{454C3414-8855-486E-A3F6-9EDDE6A5B1A1}" srcOrd="0" destOrd="0" presId="urn:microsoft.com/office/officeart/2005/8/layout/StepDownProcess"/>
    <dgm:cxn modelId="{79D88EDE-7944-423D-A60A-2162800594F5}" type="presOf" srcId="{A64E869D-F68A-4088-BC0F-9D9387A62501}" destId="{93C82AB1-419A-44F7-8093-4A6C4100B4CA}" srcOrd="0" destOrd="0" presId="urn:microsoft.com/office/officeart/2005/8/layout/StepDownProcess"/>
    <dgm:cxn modelId="{D398F4C9-BCA3-4F31-8C61-98EE39543FDD}" srcId="{8D560C47-9B33-4CCB-8CE5-9EAAF5A00AA0}" destId="{7C74E0A3-3AE7-41E0-8CC0-5D13CE518603}" srcOrd="2" destOrd="0" parTransId="{C7CF6C10-8DDC-40C0-B952-611771547983}" sibTransId="{B65C05B8-F662-48E2-ABDC-23303BBA97FE}"/>
    <dgm:cxn modelId="{44235F5B-B657-43F9-BCA7-C91143D1A68D}" type="presOf" srcId="{553EC422-E80A-49AC-880B-C51DE6B4029C}" destId="{499F1DE9-63E7-4E67-BB89-07507AAB9EC9}" srcOrd="0" destOrd="0" presId="urn:microsoft.com/office/officeart/2005/8/layout/StepDownProcess"/>
    <dgm:cxn modelId="{0F12CB7B-6318-4F59-A731-CAF332025908}" type="presOf" srcId="{8D560C47-9B33-4CCB-8CE5-9EAAF5A00AA0}" destId="{16053021-CD1F-48BE-A7BA-1E35D765E255}" srcOrd="0" destOrd="0" presId="urn:microsoft.com/office/officeart/2005/8/layout/StepDownProcess"/>
    <dgm:cxn modelId="{8CD29273-BD99-4F1C-9D69-352380F531B1}" srcId="{8D560C47-9B33-4CCB-8CE5-9EAAF5A00AA0}" destId="{553EC422-E80A-49AC-880B-C51DE6B4029C}" srcOrd="1" destOrd="0" parTransId="{D99B89E7-ADAF-41AB-8006-F447BBE42523}" sibTransId="{4F23A4FD-F368-405B-9719-938A3ECC54A3}"/>
    <dgm:cxn modelId="{A7A6AA89-4158-48D2-8FB1-7644F9A473EB}" srcId="{8D560C47-9B33-4CCB-8CE5-9EAAF5A00AA0}" destId="{A64E869D-F68A-4088-BC0F-9D9387A62501}" srcOrd="0" destOrd="0" parTransId="{A5BC8A9F-3204-493F-9A74-019CDBE53E27}" sibTransId="{69DFAD5B-7C7A-490D-8B80-9E20C1B8BF4E}"/>
    <dgm:cxn modelId="{F8AB6D15-8FBF-400F-892D-6A75CD120B65}" type="presParOf" srcId="{16053021-CD1F-48BE-A7BA-1E35D765E255}" destId="{727F5415-471C-4954-9BDC-1ED8AAE51695}" srcOrd="0" destOrd="0" presId="urn:microsoft.com/office/officeart/2005/8/layout/StepDownProcess"/>
    <dgm:cxn modelId="{7217CB15-BD67-412B-8862-8D14EE37C276}" type="presParOf" srcId="{727F5415-471C-4954-9BDC-1ED8AAE51695}" destId="{69E443C3-8A8B-4003-95AF-246A19A4C7D2}" srcOrd="0" destOrd="0" presId="urn:microsoft.com/office/officeart/2005/8/layout/StepDownProcess"/>
    <dgm:cxn modelId="{CEEA8200-8831-4923-8BC9-69C42F099B5B}" type="presParOf" srcId="{727F5415-471C-4954-9BDC-1ED8AAE51695}" destId="{93C82AB1-419A-44F7-8093-4A6C4100B4CA}" srcOrd="1" destOrd="0" presId="urn:microsoft.com/office/officeart/2005/8/layout/StepDownProcess"/>
    <dgm:cxn modelId="{C3A6FF81-E878-4356-96DA-05A2D58F5418}" type="presParOf" srcId="{727F5415-471C-4954-9BDC-1ED8AAE51695}" destId="{310450A4-1ECB-4733-9291-09F057026D88}" srcOrd="2" destOrd="0" presId="urn:microsoft.com/office/officeart/2005/8/layout/StepDownProcess"/>
    <dgm:cxn modelId="{0671C40F-6FC6-4286-948B-2056B699578C}" type="presParOf" srcId="{16053021-CD1F-48BE-A7BA-1E35D765E255}" destId="{C3B954B1-2517-4A18-A0E5-1A185CD088CE}" srcOrd="1" destOrd="0" presId="urn:microsoft.com/office/officeart/2005/8/layout/StepDownProcess"/>
    <dgm:cxn modelId="{BA5CC836-3708-42BB-A1E5-46BF42D450B8}" type="presParOf" srcId="{16053021-CD1F-48BE-A7BA-1E35D765E255}" destId="{0405E897-A0A8-49CE-B439-EFD7D98AA6AF}" srcOrd="2" destOrd="0" presId="urn:microsoft.com/office/officeart/2005/8/layout/StepDownProcess"/>
    <dgm:cxn modelId="{293ADBDE-AC70-4E40-91C4-A9B02E205980}" type="presParOf" srcId="{0405E897-A0A8-49CE-B439-EFD7D98AA6AF}" destId="{FE3869DE-2914-46CA-8FF2-E9083EFAE8A4}" srcOrd="0" destOrd="0" presId="urn:microsoft.com/office/officeart/2005/8/layout/StepDownProcess"/>
    <dgm:cxn modelId="{96D58C0F-830E-4ACD-893F-A562CE9E228E}" type="presParOf" srcId="{0405E897-A0A8-49CE-B439-EFD7D98AA6AF}" destId="{499F1DE9-63E7-4E67-BB89-07507AAB9EC9}" srcOrd="1" destOrd="0" presId="urn:microsoft.com/office/officeart/2005/8/layout/StepDownProcess"/>
    <dgm:cxn modelId="{A0AE2ED7-0D30-4318-89BF-C2606C007335}" type="presParOf" srcId="{0405E897-A0A8-49CE-B439-EFD7D98AA6AF}" destId="{D0533CB4-404F-4D6B-AEDA-63B026E7F5FB}" srcOrd="2" destOrd="0" presId="urn:microsoft.com/office/officeart/2005/8/layout/StepDownProcess"/>
    <dgm:cxn modelId="{46AFFC70-74F4-443C-A79D-C66BFD75506C}" type="presParOf" srcId="{16053021-CD1F-48BE-A7BA-1E35D765E255}" destId="{DA3FBB79-6C72-440A-9ABB-FE502DEFDDF5}" srcOrd="3" destOrd="0" presId="urn:microsoft.com/office/officeart/2005/8/layout/StepDownProcess"/>
    <dgm:cxn modelId="{1076EBE1-5394-4392-AF41-3D9219300587}" type="presParOf" srcId="{16053021-CD1F-48BE-A7BA-1E35D765E255}" destId="{6A186056-9949-4D57-B5CD-6871DC981503}" srcOrd="4" destOrd="0" presId="urn:microsoft.com/office/officeart/2005/8/layout/StepDownProcess"/>
    <dgm:cxn modelId="{65E7C7D1-5329-4EF0-8F0E-EA6809B04519}" type="presParOf" srcId="{6A186056-9949-4D57-B5CD-6871DC981503}" destId="{454C3414-8855-486E-A3F6-9EDDE6A5B1A1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6B8120-D415-4242-AD20-36F6675D1352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86065B04-70C7-4BC4-83EE-DF2B84DDEA2F}">
      <dgm:prSet phldrT="[Text]"/>
      <dgm:spPr/>
      <dgm:t>
        <a:bodyPr/>
        <a:lstStyle/>
        <a:p>
          <a:r>
            <a:rPr lang="en-US" dirty="0" smtClean="0"/>
            <a:t>Terrain Reflectance</a:t>
          </a:r>
          <a:endParaRPr lang="en-US" dirty="0"/>
        </a:p>
      </dgm:t>
    </dgm:pt>
    <dgm:pt modelId="{012B3656-9373-4FB9-BBB0-8AEE35D592BB}" type="parTrans" cxnId="{C890CCF1-616A-4F9C-8C85-DB11ECC4810C}">
      <dgm:prSet/>
      <dgm:spPr/>
      <dgm:t>
        <a:bodyPr/>
        <a:lstStyle/>
        <a:p>
          <a:endParaRPr lang="en-US"/>
        </a:p>
      </dgm:t>
    </dgm:pt>
    <dgm:pt modelId="{8035FA5A-EA89-4936-8A11-1358690612E6}" type="sibTrans" cxnId="{C890CCF1-616A-4F9C-8C85-DB11ECC4810C}">
      <dgm:prSet/>
      <dgm:spPr/>
      <dgm:t>
        <a:bodyPr/>
        <a:lstStyle/>
        <a:p>
          <a:endParaRPr lang="en-US"/>
        </a:p>
      </dgm:t>
    </dgm:pt>
    <dgm:pt modelId="{ADA7AA71-8EA6-422C-A303-B82E7BF9B137}">
      <dgm:prSet phldrT="[Text]"/>
      <dgm:spPr/>
      <dgm:t>
        <a:bodyPr/>
        <a:lstStyle/>
        <a:p>
          <a:r>
            <a:rPr lang="en-US" dirty="0" smtClean="0"/>
            <a:t>Cloud Obscuration</a:t>
          </a:r>
          <a:endParaRPr lang="en-US" dirty="0"/>
        </a:p>
      </dgm:t>
    </dgm:pt>
    <dgm:pt modelId="{7EE4DE00-B291-4777-A226-220FD9131D1D}" type="parTrans" cxnId="{719B4FEC-66BB-4803-AB96-271FF3EA7533}">
      <dgm:prSet/>
      <dgm:spPr/>
      <dgm:t>
        <a:bodyPr/>
        <a:lstStyle/>
        <a:p>
          <a:endParaRPr lang="en-US"/>
        </a:p>
      </dgm:t>
    </dgm:pt>
    <dgm:pt modelId="{9F2EA55B-9318-4800-A682-A8405672EE2D}" type="sibTrans" cxnId="{719B4FEC-66BB-4803-AB96-271FF3EA7533}">
      <dgm:prSet/>
      <dgm:spPr/>
      <dgm:t>
        <a:bodyPr/>
        <a:lstStyle/>
        <a:p>
          <a:endParaRPr lang="en-US"/>
        </a:p>
      </dgm:t>
    </dgm:pt>
    <dgm:pt modelId="{C44C3C11-C4CA-47D4-9C62-B9DFE847596B}">
      <dgm:prSet phldrT="[Text]"/>
      <dgm:spPr/>
      <dgm:t>
        <a:bodyPr/>
        <a:lstStyle/>
        <a:p>
          <a:r>
            <a:rPr lang="en-US" dirty="0" smtClean="0"/>
            <a:t>Atmospheric Attenuation</a:t>
          </a:r>
          <a:endParaRPr lang="en-US" dirty="0"/>
        </a:p>
      </dgm:t>
    </dgm:pt>
    <dgm:pt modelId="{75BA0469-88E7-4357-A422-752E6F6A68B0}" type="parTrans" cxnId="{6F28E3BC-6F93-4480-B7C7-961A9AF2DB1E}">
      <dgm:prSet/>
      <dgm:spPr/>
      <dgm:t>
        <a:bodyPr/>
        <a:lstStyle/>
        <a:p>
          <a:endParaRPr lang="en-US"/>
        </a:p>
      </dgm:t>
    </dgm:pt>
    <dgm:pt modelId="{D3053A92-B2D3-417E-8A64-F6D30E8FED0D}" type="sibTrans" cxnId="{6F28E3BC-6F93-4480-B7C7-961A9AF2DB1E}">
      <dgm:prSet/>
      <dgm:spPr/>
      <dgm:t>
        <a:bodyPr/>
        <a:lstStyle/>
        <a:p>
          <a:endParaRPr lang="en-US"/>
        </a:p>
      </dgm:t>
    </dgm:pt>
    <dgm:pt modelId="{4DA6332C-466B-448F-9480-526A24495EAE}">
      <dgm:prSet phldrT="[Text]"/>
      <dgm:spPr/>
      <dgm:t>
        <a:bodyPr/>
        <a:lstStyle/>
        <a:p>
          <a:r>
            <a:rPr lang="en-US" dirty="0" smtClean="0"/>
            <a:t>Noise</a:t>
          </a:r>
          <a:endParaRPr lang="en-US" dirty="0"/>
        </a:p>
      </dgm:t>
    </dgm:pt>
    <dgm:pt modelId="{D13CBEC1-681B-4087-BF02-671EEAA8E792}" type="parTrans" cxnId="{E9C3E5C5-48A7-4179-9E2F-9626EC7721CC}">
      <dgm:prSet/>
      <dgm:spPr/>
      <dgm:t>
        <a:bodyPr/>
        <a:lstStyle/>
        <a:p>
          <a:endParaRPr lang="en-US"/>
        </a:p>
      </dgm:t>
    </dgm:pt>
    <dgm:pt modelId="{42BA7E04-674B-4066-9D09-4B4E77A0587A}" type="sibTrans" cxnId="{E9C3E5C5-48A7-4179-9E2F-9626EC7721CC}">
      <dgm:prSet/>
      <dgm:spPr/>
      <dgm:t>
        <a:bodyPr/>
        <a:lstStyle/>
        <a:p>
          <a:endParaRPr lang="en-US"/>
        </a:p>
      </dgm:t>
    </dgm:pt>
    <dgm:pt modelId="{8F7621ED-E27B-4D51-9E76-9EA84FC8FE77}" type="pres">
      <dgm:prSet presAssocID="{646B8120-D415-4242-AD20-36F6675D1352}" presName="CompostProcess" presStyleCnt="0">
        <dgm:presLayoutVars>
          <dgm:dir/>
          <dgm:resizeHandles val="exact"/>
        </dgm:presLayoutVars>
      </dgm:prSet>
      <dgm:spPr/>
    </dgm:pt>
    <dgm:pt modelId="{FD763F47-716F-4A8F-A7A6-30DE2D3481AB}" type="pres">
      <dgm:prSet presAssocID="{646B8120-D415-4242-AD20-36F6675D1352}" presName="arrow" presStyleLbl="bgShp" presStyleIdx="0" presStyleCnt="1"/>
      <dgm:spPr/>
    </dgm:pt>
    <dgm:pt modelId="{0F8AF73A-C87A-4D93-9932-B1C2C9726885}" type="pres">
      <dgm:prSet presAssocID="{646B8120-D415-4242-AD20-36F6675D1352}" presName="linearProcess" presStyleCnt="0"/>
      <dgm:spPr/>
    </dgm:pt>
    <dgm:pt modelId="{B264BFD9-ABC1-4CB2-BFC6-BD8B4D4629F2}" type="pres">
      <dgm:prSet presAssocID="{86065B04-70C7-4BC4-83EE-DF2B84DDEA2F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FBC9BD-3000-4342-867C-F200690C691E}" type="pres">
      <dgm:prSet presAssocID="{8035FA5A-EA89-4936-8A11-1358690612E6}" presName="sibTrans" presStyleCnt="0"/>
      <dgm:spPr/>
    </dgm:pt>
    <dgm:pt modelId="{BBC05064-B2F8-4D79-B6F8-8EEE308F197B}" type="pres">
      <dgm:prSet presAssocID="{ADA7AA71-8EA6-422C-A303-B82E7BF9B137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80618F-2826-41FD-ADFC-AAA244CAD150}" type="pres">
      <dgm:prSet presAssocID="{9F2EA55B-9318-4800-A682-A8405672EE2D}" presName="sibTrans" presStyleCnt="0"/>
      <dgm:spPr/>
    </dgm:pt>
    <dgm:pt modelId="{12F78949-6F71-4C26-BFB1-8597A7CDDD38}" type="pres">
      <dgm:prSet presAssocID="{C44C3C11-C4CA-47D4-9C62-B9DFE847596B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101998-0624-4F60-B850-A7785B2F2E1C}" type="pres">
      <dgm:prSet presAssocID="{D3053A92-B2D3-417E-8A64-F6D30E8FED0D}" presName="sibTrans" presStyleCnt="0"/>
      <dgm:spPr/>
    </dgm:pt>
    <dgm:pt modelId="{0C5382A0-860E-44BE-A74F-9C5DCE777670}" type="pres">
      <dgm:prSet presAssocID="{4DA6332C-466B-448F-9480-526A24495EAE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E7834DF-33C8-4AA9-85CA-C378150F11D2}" type="presOf" srcId="{86065B04-70C7-4BC4-83EE-DF2B84DDEA2F}" destId="{B264BFD9-ABC1-4CB2-BFC6-BD8B4D4629F2}" srcOrd="0" destOrd="0" presId="urn:microsoft.com/office/officeart/2005/8/layout/hProcess9"/>
    <dgm:cxn modelId="{719B4FEC-66BB-4803-AB96-271FF3EA7533}" srcId="{646B8120-D415-4242-AD20-36F6675D1352}" destId="{ADA7AA71-8EA6-422C-A303-B82E7BF9B137}" srcOrd="1" destOrd="0" parTransId="{7EE4DE00-B291-4777-A226-220FD9131D1D}" sibTransId="{9F2EA55B-9318-4800-A682-A8405672EE2D}"/>
    <dgm:cxn modelId="{E9C3E5C5-48A7-4179-9E2F-9626EC7721CC}" srcId="{646B8120-D415-4242-AD20-36F6675D1352}" destId="{4DA6332C-466B-448F-9480-526A24495EAE}" srcOrd="3" destOrd="0" parTransId="{D13CBEC1-681B-4087-BF02-671EEAA8E792}" sibTransId="{42BA7E04-674B-4066-9D09-4B4E77A0587A}"/>
    <dgm:cxn modelId="{EEEC711F-C6C5-4046-B48E-3BF736DC3FAC}" type="presOf" srcId="{4DA6332C-466B-448F-9480-526A24495EAE}" destId="{0C5382A0-860E-44BE-A74F-9C5DCE777670}" srcOrd="0" destOrd="0" presId="urn:microsoft.com/office/officeart/2005/8/layout/hProcess9"/>
    <dgm:cxn modelId="{C890CCF1-616A-4F9C-8C85-DB11ECC4810C}" srcId="{646B8120-D415-4242-AD20-36F6675D1352}" destId="{86065B04-70C7-4BC4-83EE-DF2B84DDEA2F}" srcOrd="0" destOrd="0" parTransId="{012B3656-9373-4FB9-BBB0-8AEE35D592BB}" sibTransId="{8035FA5A-EA89-4936-8A11-1358690612E6}"/>
    <dgm:cxn modelId="{6F28E3BC-6F93-4480-B7C7-961A9AF2DB1E}" srcId="{646B8120-D415-4242-AD20-36F6675D1352}" destId="{C44C3C11-C4CA-47D4-9C62-B9DFE847596B}" srcOrd="2" destOrd="0" parTransId="{75BA0469-88E7-4357-A422-752E6F6A68B0}" sibTransId="{D3053A92-B2D3-417E-8A64-F6D30E8FED0D}"/>
    <dgm:cxn modelId="{5679DD40-8F55-4050-BA75-982C18029266}" type="presOf" srcId="{ADA7AA71-8EA6-422C-A303-B82E7BF9B137}" destId="{BBC05064-B2F8-4D79-B6F8-8EEE308F197B}" srcOrd="0" destOrd="0" presId="urn:microsoft.com/office/officeart/2005/8/layout/hProcess9"/>
    <dgm:cxn modelId="{7F91FDE2-E39A-47EC-85C7-FCDC84F1102C}" type="presOf" srcId="{C44C3C11-C4CA-47D4-9C62-B9DFE847596B}" destId="{12F78949-6F71-4C26-BFB1-8597A7CDDD38}" srcOrd="0" destOrd="0" presId="urn:microsoft.com/office/officeart/2005/8/layout/hProcess9"/>
    <dgm:cxn modelId="{3A51034A-858C-4A05-91F5-C3C5E5F5358D}" type="presOf" srcId="{646B8120-D415-4242-AD20-36F6675D1352}" destId="{8F7621ED-E27B-4D51-9E76-9EA84FC8FE77}" srcOrd="0" destOrd="0" presId="urn:microsoft.com/office/officeart/2005/8/layout/hProcess9"/>
    <dgm:cxn modelId="{31CF51B2-2575-4B6C-A665-BEC14D1592C9}" type="presParOf" srcId="{8F7621ED-E27B-4D51-9E76-9EA84FC8FE77}" destId="{FD763F47-716F-4A8F-A7A6-30DE2D3481AB}" srcOrd="0" destOrd="0" presId="urn:microsoft.com/office/officeart/2005/8/layout/hProcess9"/>
    <dgm:cxn modelId="{4165B6C2-1355-4C0A-A2A5-32B24C01E643}" type="presParOf" srcId="{8F7621ED-E27B-4D51-9E76-9EA84FC8FE77}" destId="{0F8AF73A-C87A-4D93-9932-B1C2C9726885}" srcOrd="1" destOrd="0" presId="urn:microsoft.com/office/officeart/2005/8/layout/hProcess9"/>
    <dgm:cxn modelId="{FFE7F01B-D585-4736-85CC-3A458A2DB377}" type="presParOf" srcId="{0F8AF73A-C87A-4D93-9932-B1C2C9726885}" destId="{B264BFD9-ABC1-4CB2-BFC6-BD8B4D4629F2}" srcOrd="0" destOrd="0" presId="urn:microsoft.com/office/officeart/2005/8/layout/hProcess9"/>
    <dgm:cxn modelId="{2011B212-B4C0-412F-8466-7780543304EA}" type="presParOf" srcId="{0F8AF73A-C87A-4D93-9932-B1C2C9726885}" destId="{F9FBC9BD-3000-4342-867C-F200690C691E}" srcOrd="1" destOrd="0" presId="urn:microsoft.com/office/officeart/2005/8/layout/hProcess9"/>
    <dgm:cxn modelId="{630DE513-A901-4532-AF00-3D47406C689F}" type="presParOf" srcId="{0F8AF73A-C87A-4D93-9932-B1C2C9726885}" destId="{BBC05064-B2F8-4D79-B6F8-8EEE308F197B}" srcOrd="2" destOrd="0" presId="urn:microsoft.com/office/officeart/2005/8/layout/hProcess9"/>
    <dgm:cxn modelId="{7ABF3178-CCB0-42C4-84C3-8BD5DD9A5C3B}" type="presParOf" srcId="{0F8AF73A-C87A-4D93-9932-B1C2C9726885}" destId="{3780618F-2826-41FD-ADFC-AAA244CAD150}" srcOrd="3" destOrd="0" presId="urn:microsoft.com/office/officeart/2005/8/layout/hProcess9"/>
    <dgm:cxn modelId="{A137F930-E09F-4699-A840-8A9128A275AE}" type="presParOf" srcId="{0F8AF73A-C87A-4D93-9932-B1C2C9726885}" destId="{12F78949-6F71-4C26-BFB1-8597A7CDDD38}" srcOrd="4" destOrd="0" presId="urn:microsoft.com/office/officeart/2005/8/layout/hProcess9"/>
    <dgm:cxn modelId="{F6BADC97-AA7F-41D3-9DAF-D1F3BAD545BC}" type="presParOf" srcId="{0F8AF73A-C87A-4D93-9932-B1C2C9726885}" destId="{CB101998-0624-4F60-B850-A7785B2F2E1C}" srcOrd="5" destOrd="0" presId="urn:microsoft.com/office/officeart/2005/8/layout/hProcess9"/>
    <dgm:cxn modelId="{B6161B04-1BB3-44FF-867C-5D37C9808B97}" type="presParOf" srcId="{0F8AF73A-C87A-4D93-9932-B1C2C9726885}" destId="{0C5382A0-860E-44BE-A74F-9C5DCE777670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E443C3-8A8B-4003-95AF-246A19A4C7D2}">
      <dsp:nvSpPr>
        <dsp:cNvPr id="0" name=""/>
        <dsp:cNvSpPr/>
      </dsp:nvSpPr>
      <dsp:spPr>
        <a:xfrm rot="5400000">
          <a:off x="1363186" y="1402587"/>
          <a:ext cx="1240467" cy="141222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C82AB1-419A-44F7-8093-4A6C4100B4CA}">
      <dsp:nvSpPr>
        <dsp:cNvPr id="0" name=""/>
        <dsp:cNvSpPr/>
      </dsp:nvSpPr>
      <dsp:spPr>
        <a:xfrm>
          <a:off x="1034537" y="27504"/>
          <a:ext cx="2088217" cy="146168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Generate Rays for Each Pixel</a:t>
          </a:r>
          <a:endParaRPr lang="en-US" sz="2600" kern="1200" dirty="0"/>
        </a:p>
      </dsp:txBody>
      <dsp:txXfrm>
        <a:off x="1105903" y="98870"/>
        <a:ext cx="1945485" cy="1318952"/>
      </dsp:txXfrm>
    </dsp:sp>
    <dsp:sp modelId="{310450A4-1ECB-4733-9291-09F057026D88}">
      <dsp:nvSpPr>
        <dsp:cNvPr id="0" name=""/>
        <dsp:cNvSpPr/>
      </dsp:nvSpPr>
      <dsp:spPr>
        <a:xfrm>
          <a:off x="3122754" y="166909"/>
          <a:ext cx="1518770" cy="1181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3869DE-2914-46CA-8FF2-E9083EFAE8A4}">
      <dsp:nvSpPr>
        <dsp:cNvPr id="0" name=""/>
        <dsp:cNvSpPr/>
      </dsp:nvSpPr>
      <dsp:spPr>
        <a:xfrm rot="5400000">
          <a:off x="3094540" y="3044541"/>
          <a:ext cx="1240467" cy="141222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F1DE9-63E7-4E67-BB89-07507AAB9EC9}">
      <dsp:nvSpPr>
        <dsp:cNvPr id="0" name=""/>
        <dsp:cNvSpPr/>
      </dsp:nvSpPr>
      <dsp:spPr>
        <a:xfrm>
          <a:off x="2765891" y="1669457"/>
          <a:ext cx="2088217" cy="146168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Intersect Rays with Earth Model</a:t>
          </a:r>
          <a:endParaRPr lang="en-US" sz="2600" kern="1200" dirty="0"/>
        </a:p>
      </dsp:txBody>
      <dsp:txXfrm>
        <a:off x="2837257" y="1740823"/>
        <a:ext cx="1945485" cy="1318952"/>
      </dsp:txXfrm>
    </dsp:sp>
    <dsp:sp modelId="{D0533CB4-404F-4D6B-AEDA-63B026E7F5FB}">
      <dsp:nvSpPr>
        <dsp:cNvPr id="0" name=""/>
        <dsp:cNvSpPr/>
      </dsp:nvSpPr>
      <dsp:spPr>
        <a:xfrm>
          <a:off x="4854108" y="1808862"/>
          <a:ext cx="1518770" cy="1181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4C3414-8855-486E-A3F6-9EDDE6A5B1A1}">
      <dsp:nvSpPr>
        <dsp:cNvPr id="0" name=""/>
        <dsp:cNvSpPr/>
      </dsp:nvSpPr>
      <dsp:spPr>
        <a:xfrm>
          <a:off x="4497245" y="3311411"/>
          <a:ext cx="2088217" cy="146168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Calculate Intensities</a:t>
          </a:r>
          <a:endParaRPr lang="en-US" sz="2600" kern="1200" dirty="0"/>
        </a:p>
      </dsp:txBody>
      <dsp:txXfrm>
        <a:off x="4568611" y="3382777"/>
        <a:ext cx="1945485" cy="13189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763F47-716F-4A8F-A7A6-30DE2D3481AB}">
      <dsp:nvSpPr>
        <dsp:cNvPr id="0" name=""/>
        <dsp:cNvSpPr/>
      </dsp:nvSpPr>
      <dsp:spPr>
        <a:xfrm>
          <a:off x="571499" y="0"/>
          <a:ext cx="6477000" cy="48006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64BFD9-ABC1-4CB2-BFC6-BD8B4D4629F2}">
      <dsp:nvSpPr>
        <dsp:cNvPr id="0" name=""/>
        <dsp:cNvSpPr/>
      </dsp:nvSpPr>
      <dsp:spPr>
        <a:xfrm>
          <a:off x="3813" y="1440179"/>
          <a:ext cx="1834306" cy="1920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Terrain Reflectance</a:t>
          </a:r>
          <a:endParaRPr lang="en-US" sz="2200" kern="1200" dirty="0"/>
        </a:p>
      </dsp:txBody>
      <dsp:txXfrm>
        <a:off x="93356" y="1529722"/>
        <a:ext cx="1655220" cy="1741154"/>
      </dsp:txXfrm>
    </dsp:sp>
    <dsp:sp modelId="{BBC05064-B2F8-4D79-B6F8-8EEE308F197B}">
      <dsp:nvSpPr>
        <dsp:cNvPr id="0" name=""/>
        <dsp:cNvSpPr/>
      </dsp:nvSpPr>
      <dsp:spPr>
        <a:xfrm>
          <a:off x="1929835" y="1440179"/>
          <a:ext cx="1834306" cy="1920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Cloud Obscuration</a:t>
          </a:r>
          <a:endParaRPr lang="en-US" sz="2200" kern="1200" dirty="0"/>
        </a:p>
      </dsp:txBody>
      <dsp:txXfrm>
        <a:off x="2019378" y="1529722"/>
        <a:ext cx="1655220" cy="1741154"/>
      </dsp:txXfrm>
    </dsp:sp>
    <dsp:sp modelId="{12F78949-6F71-4C26-BFB1-8597A7CDDD38}">
      <dsp:nvSpPr>
        <dsp:cNvPr id="0" name=""/>
        <dsp:cNvSpPr/>
      </dsp:nvSpPr>
      <dsp:spPr>
        <a:xfrm>
          <a:off x="3855857" y="1440179"/>
          <a:ext cx="1834306" cy="1920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Atmospheric Attenuation</a:t>
          </a:r>
          <a:endParaRPr lang="en-US" sz="2200" kern="1200" dirty="0"/>
        </a:p>
      </dsp:txBody>
      <dsp:txXfrm>
        <a:off x="3945400" y="1529722"/>
        <a:ext cx="1655220" cy="1741154"/>
      </dsp:txXfrm>
    </dsp:sp>
    <dsp:sp modelId="{0C5382A0-860E-44BE-A74F-9C5DCE777670}">
      <dsp:nvSpPr>
        <dsp:cNvPr id="0" name=""/>
        <dsp:cNvSpPr/>
      </dsp:nvSpPr>
      <dsp:spPr>
        <a:xfrm>
          <a:off x="5781879" y="1440179"/>
          <a:ext cx="1834306" cy="1920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Noise</a:t>
          </a:r>
          <a:endParaRPr lang="en-US" sz="2200" kern="1200" dirty="0"/>
        </a:p>
      </dsp:txBody>
      <dsp:txXfrm>
        <a:off x="5871422" y="1529722"/>
        <a:ext cx="1655220" cy="17411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2E8FA7-2F4C-5D49-9BA4-AF921E49AE74}" type="datetime1">
              <a:rPr lang="en-US" smtClean="0"/>
              <a:pPr/>
              <a:t>9/9/2014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37E74-6FDC-BA4C-B798-CEB3174D958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0314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eg>
</file>

<file path=ppt/media/image10.png>
</file>

<file path=ppt/media/image11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26B0FB-EA67-3A40-825F-8F252A860502}" type="datetime1">
              <a:rPr lang="en-US" smtClean="0"/>
              <a:pPr/>
              <a:t>9/9/2014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C66A3-1D14-8C46-8C0C-97773EFB71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9540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97A50CD-FDE8-487D-A25F-6A126E0F6DE8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4743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800350" y="6552744"/>
            <a:ext cx="5555030" cy="287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sz="950" baseline="30000" dirty="0">
                <a:latin typeface="Arial" pitchFamily="-112" charset="0"/>
              </a:rPr>
              <a:t>Sandia National Laboratories is a multi-program laboratory managed and operated by Sandia Corporation, a wholly owned subsidiary of Lockheed Martin Corporation, for the U.S. Department of Energy’s National Nuclear Security Administration under contract DE-AC04-94AL85000. </a:t>
            </a:r>
          </a:p>
        </p:txBody>
      </p:sp>
      <p:pic>
        <p:nvPicPr>
          <p:cNvPr id="8" name="Picture 13" descr="NNSAlogo_Black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08025" y="6538913"/>
            <a:ext cx="1023938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2" descr="NNSAlogo_Black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75366" y="6534672"/>
            <a:ext cx="850737" cy="276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Rectangle 8"/>
          <p:cNvSpPr>
            <a:spLocks noChangeArrowheads="1"/>
          </p:cNvSpPr>
          <p:nvPr userDrawn="1"/>
        </p:nvSpPr>
        <p:spPr bwMode="auto">
          <a:xfrm flipH="1">
            <a:off x="132043" y="1498400"/>
            <a:ext cx="7313612" cy="3651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b="1">
              <a:latin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 flipH="1">
            <a:off x="132043" y="1498400"/>
            <a:ext cx="7313612" cy="3651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b="1">
              <a:latin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 userDrawn="1"/>
        </p:nvSpPr>
        <p:spPr bwMode="auto">
          <a:xfrm flipH="1">
            <a:off x="132043" y="1498400"/>
            <a:ext cx="7313612" cy="3651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b="1">
              <a:latin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Rectangle 11"/>
          <p:cNvSpPr>
            <a:spLocks noChangeArrowheads="1"/>
          </p:cNvSpPr>
          <p:nvPr userDrawn="1"/>
        </p:nvSpPr>
        <p:spPr bwMode="auto">
          <a:xfrm flipH="1">
            <a:off x="132043" y="1498400"/>
            <a:ext cx="7313612" cy="3651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b="1">
              <a:latin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 flipH="1">
            <a:off x="132043" y="1498400"/>
            <a:ext cx="7313612" cy="3651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b="1">
              <a:latin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 flipH="1">
            <a:off x="132043" y="5403650"/>
            <a:ext cx="7313612" cy="3651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b="1">
              <a:latin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3269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Rectangle 13"/>
          <p:cNvSpPr>
            <a:spLocks noChangeArrowheads="1"/>
          </p:cNvSpPr>
          <p:nvPr userDrawn="1"/>
        </p:nvSpPr>
        <p:spPr bwMode="auto">
          <a:xfrm flipH="1">
            <a:off x="132043" y="5403650"/>
            <a:ext cx="7313612" cy="3651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b="1">
              <a:latin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6"/>
          <p:cNvSpPr txBox="1">
            <a:spLocks noChangeArrowheads="1"/>
          </p:cNvSpPr>
          <p:nvPr userDrawn="1"/>
        </p:nvSpPr>
        <p:spPr bwMode="auto">
          <a:xfrm>
            <a:off x="0" y="6564324"/>
            <a:ext cx="609600" cy="293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E55A7B-7854-E145-92D9-B491DF4BAE2D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21" y="6569895"/>
            <a:ext cx="647690" cy="249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4" descr="https://sharepoint.sandia.gov/sites/5500internal/resources/Logos/DSS%20Transparent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409" y="152011"/>
            <a:ext cx="1225296" cy="1225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9.png"/><Relationship Id="rId7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://modis.gsfc.nasa.gov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483773" y="1905000"/>
            <a:ext cx="7841512" cy="2593975"/>
          </a:xfrm>
        </p:spPr>
        <p:txBody>
          <a:bodyPr/>
          <a:lstStyle/>
          <a:p>
            <a:r>
              <a:rPr lang="en-US" dirty="0" smtClean="0"/>
              <a:t>Realistically Bad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4149" y="4572000"/>
            <a:ext cx="6371383" cy="1066800"/>
          </a:xfrm>
        </p:spPr>
        <p:txBody>
          <a:bodyPr/>
          <a:lstStyle/>
          <a:p>
            <a:r>
              <a:rPr lang="en-US" sz="2000" dirty="0" smtClean="0"/>
              <a:t>Liam </a:t>
            </a:r>
            <a:r>
              <a:rPr lang="en-US" sz="2000" dirty="0" smtClean="0"/>
              <a:t>Boone</a:t>
            </a:r>
          </a:p>
          <a:p>
            <a:r>
              <a:rPr lang="en-US" sz="1400" dirty="0" smtClean="0"/>
              <a:t>September 29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2014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9884719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5285981" y="2589493"/>
            <a:ext cx="3607497" cy="360749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Earth Model (Simple)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Earth Model</a:t>
            </a:r>
          </a:p>
          <a:p>
            <a:pPr lvl="1"/>
            <a:r>
              <a:rPr lang="en-US" dirty="0" smtClean="0"/>
              <a:t>Two concentric spheres</a:t>
            </a:r>
          </a:p>
          <a:p>
            <a:pPr lvl="1"/>
            <a:r>
              <a:rPr lang="en-US" dirty="0" smtClean="0"/>
              <a:t>Inner sphere represents the surface of the earth</a:t>
            </a:r>
          </a:p>
          <a:p>
            <a:pPr lvl="1"/>
            <a:r>
              <a:rPr lang="en-US" dirty="0" smtClean="0"/>
              <a:t>Outer sphere is the cloud layer</a:t>
            </a:r>
          </a:p>
          <a:p>
            <a:r>
              <a:rPr lang="en-US" dirty="0"/>
              <a:t>D</a:t>
            </a:r>
            <a:r>
              <a:rPr lang="en-US" dirty="0" smtClean="0"/>
              <a:t>etails are represented by textures</a:t>
            </a:r>
          </a:p>
          <a:p>
            <a:pPr lvl="1"/>
            <a:r>
              <a:rPr lang="en-US" dirty="0" smtClean="0"/>
              <a:t>No height data involved</a:t>
            </a:r>
          </a:p>
          <a:p>
            <a:pPr lvl="1"/>
            <a:r>
              <a:rPr lang="en-US" dirty="0" smtClean="0"/>
              <a:t>Intensity values from NASA MODIS</a:t>
            </a:r>
          </a:p>
          <a:p>
            <a:pPr lvl="1"/>
            <a:r>
              <a:rPr lang="en-US" dirty="0" smtClean="0"/>
              <a:t>Clouds are “flattened” into one layer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Easy to code</a:t>
            </a:r>
          </a:p>
          <a:p>
            <a:pPr lvl="1"/>
            <a:r>
              <a:rPr lang="en-US" dirty="0" smtClean="0"/>
              <a:t>Fast</a:t>
            </a:r>
          </a:p>
        </p:txBody>
      </p:sp>
      <p:pic>
        <p:nvPicPr>
          <p:cNvPr id="5" name="Picture 3" descr="C:\Users\wjboone\AppData\Local\Microsoft\Windows\Temporary Internet Files\Content.IE5\YVHY14DC\MC910216338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7777" y="3051289"/>
            <a:ext cx="2683904" cy="268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721679" y="2681957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Earth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38322" y="2220161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Clouds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21" y="6569895"/>
            <a:ext cx="647690" cy="249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4" descr="https://sharepoint.sandia.gov/sites/5500internal/resources/Logos/DSS%20Transparen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409" y="152011"/>
            <a:ext cx="1225296" cy="1225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ontent Placeholder 2"/>
          <p:cNvSpPr txBox="1">
            <a:spLocks/>
          </p:cNvSpPr>
          <p:nvPr/>
        </p:nvSpPr>
        <p:spPr>
          <a:xfrm>
            <a:off x="2817726" y="4895936"/>
            <a:ext cx="5252484" cy="1716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Cons</a:t>
            </a:r>
          </a:p>
          <a:p>
            <a:pPr lvl="1"/>
            <a:r>
              <a:rPr lang="en-US" dirty="0"/>
              <a:t>Not very realistic</a:t>
            </a:r>
          </a:p>
          <a:p>
            <a:pPr lvl="1"/>
            <a:r>
              <a:rPr lang="en-US" dirty="0"/>
              <a:t>Some test cases </a:t>
            </a:r>
            <a:br>
              <a:rPr lang="en-US" dirty="0"/>
            </a:br>
            <a:r>
              <a:rPr lang="en-US" dirty="0"/>
              <a:t>hard to represent</a:t>
            </a:r>
          </a:p>
          <a:p>
            <a:endParaRPr lang="en-US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2950979" y="4836709"/>
            <a:ext cx="0" cy="17155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87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/>
        </p:nvSpPr>
        <p:spPr>
          <a:xfrm>
            <a:off x="5461896" y="2760474"/>
            <a:ext cx="4211415" cy="4211415"/>
          </a:xfrm>
          <a:prstGeom prst="ellipse">
            <a:avLst/>
          </a:prstGeom>
          <a:gradFill flip="none" rotWithShape="1">
            <a:gsLst>
              <a:gs pos="54000">
                <a:schemeClr val="accent1">
                  <a:lumMod val="60000"/>
                  <a:lumOff val="40000"/>
                </a:schemeClr>
              </a:gs>
              <a:gs pos="7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5994752" y="3293331"/>
            <a:ext cx="3145703" cy="314570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3" descr="C:\Users\wjboone\AppData\Local\Microsoft\Windows\Temporary Internet Files\Content.IE5\YVHY14DC\MC910216338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180" y="3728759"/>
            <a:ext cx="2274843" cy="2274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226322" y="3359427"/>
            <a:ext cx="682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Earth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159478" y="2956105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Clouds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Earth Model (Complex)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Complex Earth Model</a:t>
            </a:r>
          </a:p>
          <a:p>
            <a:pPr lvl="1"/>
            <a:r>
              <a:rPr lang="en-US" dirty="0" smtClean="0"/>
              <a:t>Three concentric spheres</a:t>
            </a:r>
          </a:p>
          <a:p>
            <a:pPr lvl="1"/>
            <a:r>
              <a:rPr lang="en-US" dirty="0" smtClean="0"/>
              <a:t>Inner two spheres as before</a:t>
            </a:r>
          </a:p>
          <a:p>
            <a:pPr lvl="1"/>
            <a:r>
              <a:rPr lang="en-US" dirty="0" smtClean="0"/>
              <a:t>Outer sphere is the extent of the atmosphere</a:t>
            </a:r>
          </a:p>
          <a:p>
            <a:r>
              <a:rPr lang="en-US" dirty="0" smtClean="0"/>
              <a:t>Atmosphere layer contributes scattering</a:t>
            </a:r>
          </a:p>
          <a:p>
            <a:pPr lvl="1"/>
            <a:r>
              <a:rPr lang="en-US" dirty="0" smtClean="0"/>
              <a:t>Rayleigh and Mie scattering</a:t>
            </a:r>
          </a:p>
          <a:p>
            <a:pPr lvl="1"/>
            <a:r>
              <a:rPr lang="en-US" dirty="0" smtClean="0"/>
              <a:t>Must evaluate a double integral per pixel</a:t>
            </a:r>
          </a:p>
          <a:p>
            <a:pPr lvl="1"/>
            <a:r>
              <a:rPr lang="en-US" dirty="0" smtClean="0"/>
              <a:t>Wavelength dependent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More accuracy</a:t>
            </a:r>
          </a:p>
          <a:p>
            <a:pPr lvl="1"/>
            <a:r>
              <a:rPr lang="en-US" dirty="0" smtClean="0"/>
              <a:t>More test cases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4444" y="2391142"/>
            <a:ext cx="1426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Atmosphere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21" y="6569895"/>
            <a:ext cx="647690" cy="249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4" descr="https://sharepoint.sandia.gov/sites/5500internal/resources/Logos/DSS%20Transparen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409" y="152011"/>
            <a:ext cx="1225296" cy="1225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Connector 18"/>
          <p:cNvCxnSpPr/>
          <p:nvPr/>
        </p:nvCxnSpPr>
        <p:spPr>
          <a:xfrm>
            <a:off x="2950979" y="4836709"/>
            <a:ext cx="0" cy="17155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/>
          <p:cNvSpPr txBox="1">
            <a:spLocks/>
          </p:cNvSpPr>
          <p:nvPr/>
        </p:nvSpPr>
        <p:spPr>
          <a:xfrm>
            <a:off x="2817726" y="4895936"/>
            <a:ext cx="5252484" cy="1716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Cons</a:t>
            </a:r>
          </a:p>
          <a:p>
            <a:pPr lvl="1"/>
            <a:r>
              <a:rPr lang="en-US" dirty="0"/>
              <a:t>Still not perfect</a:t>
            </a:r>
          </a:p>
          <a:p>
            <a:pPr lvl="1"/>
            <a:r>
              <a:rPr lang="en-US" dirty="0"/>
              <a:t>Requires much </a:t>
            </a:r>
            <a:br>
              <a:rPr lang="en-US" dirty="0"/>
            </a:br>
            <a:r>
              <a:rPr lang="en-US" dirty="0"/>
              <a:t>more computation</a:t>
            </a:r>
          </a:p>
        </p:txBody>
      </p:sp>
    </p:spTree>
    <p:extLst>
      <p:ext uri="{BB962C8B-B14F-4D97-AF65-F5344CB8AC3E}">
        <p14:creationId xmlns:p14="http://schemas.microsoft.com/office/powerpoint/2010/main" val="962055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Intensity calculation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2761653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748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Terrain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the ray/sphere intersection point determine a </a:t>
            </a:r>
            <a:r>
              <a:rPr lang="en-US" dirty="0" err="1" smtClean="0"/>
              <a:t>Lat</a:t>
            </a:r>
            <a:r>
              <a:rPr lang="en-US" dirty="0" smtClean="0"/>
              <a:t>/Lon coordinate</a:t>
            </a:r>
          </a:p>
          <a:p>
            <a:r>
              <a:rPr lang="en-US" dirty="0" smtClean="0"/>
              <a:t>Sample from an image representing the surface of the earth to get the base intensity</a:t>
            </a:r>
          </a:p>
          <a:p>
            <a:r>
              <a:rPr lang="en-US" dirty="0" smtClean="0"/>
              <a:t>Sample from a binary image representing whether a given coordinate is water or not to get the specular coefficient</a:t>
            </a:r>
          </a:p>
          <a:p>
            <a:r>
              <a:rPr lang="en-US" dirty="0" smtClean="0"/>
              <a:t>Use simple </a:t>
            </a:r>
            <a:r>
              <a:rPr lang="en-US" dirty="0" err="1" smtClean="0"/>
              <a:t>Phong</a:t>
            </a:r>
            <a:r>
              <a:rPr lang="en-US" dirty="0" smtClean="0"/>
              <a:t> lighting model to apply diffuse and specular components of the sun’s light</a:t>
            </a:r>
          </a:p>
        </p:txBody>
      </p:sp>
    </p:spTree>
    <p:extLst>
      <p:ext uri="{BB962C8B-B14F-4D97-AF65-F5344CB8AC3E}">
        <p14:creationId xmlns:p14="http://schemas.microsoft.com/office/powerpoint/2010/main" val="202487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</a:t>
            </a:r>
            <a:r>
              <a:rPr lang="en-US" dirty="0"/>
              <a:t>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the ray/sphere intersection point determine a </a:t>
            </a:r>
            <a:r>
              <a:rPr lang="en-US" dirty="0" smtClean="0"/>
              <a:t>lookup coordinate</a:t>
            </a:r>
            <a:endParaRPr lang="en-US" dirty="0"/>
          </a:p>
          <a:p>
            <a:r>
              <a:rPr lang="en-US" dirty="0" smtClean="0"/>
              <a:t>Sample the cloud image to determine a cloud density value</a:t>
            </a:r>
          </a:p>
          <a:p>
            <a:r>
              <a:rPr lang="en-US" dirty="0" smtClean="0"/>
              <a:t>Use the density value to attenuate the intensity of the ground</a:t>
            </a:r>
          </a:p>
          <a:p>
            <a:r>
              <a:rPr lang="en-US" dirty="0" smtClean="0"/>
              <a:t>Can also use a second ray cast to the sun to determine if the clouds will cast a shadow on the surface of the earth</a:t>
            </a:r>
            <a:endParaRPr lang="en-US" dirty="0"/>
          </a:p>
        </p:txBody>
      </p:sp>
      <p:pic>
        <p:nvPicPr>
          <p:cNvPr id="6146" name="Picture 2" descr="C:\Users\wjboone\AppData\Local\Microsoft\Windows\Temporary Internet Files\Content.IE5\YVHY14DC\MC910216338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631" y="5166848"/>
            <a:ext cx="1135161" cy="1135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hoto"/>
          <p:cNvSpPr>
            <a:spLocks noEditPoints="1" noChangeArrowheads="1"/>
          </p:cNvSpPr>
          <p:nvPr/>
        </p:nvSpPr>
        <p:spPr bwMode="auto">
          <a:xfrm>
            <a:off x="3557036" y="5624048"/>
            <a:ext cx="686857" cy="516950"/>
          </a:xfrm>
          <a:custGeom>
            <a:avLst/>
            <a:gdLst>
              <a:gd name="T0" fmla="*/ 0 w 21600"/>
              <a:gd name="T1" fmla="*/ 3085 h 21600"/>
              <a:gd name="T2" fmla="*/ 10800 w 21600"/>
              <a:gd name="T3" fmla="*/ 0 h 21600"/>
              <a:gd name="T4" fmla="*/ 21600 w 21600"/>
              <a:gd name="T5" fmla="*/ 3085 h 21600"/>
              <a:gd name="T6" fmla="*/ 21600 w 21600"/>
              <a:gd name="T7" fmla="*/ 10800 h 21600"/>
              <a:gd name="T8" fmla="*/ 21600 w 21600"/>
              <a:gd name="T9" fmla="*/ 21600 h 21600"/>
              <a:gd name="T10" fmla="*/ 10800 w 21600"/>
              <a:gd name="T11" fmla="*/ 21800 h 21600"/>
              <a:gd name="T12" fmla="*/ 0 w 21600"/>
              <a:gd name="T13" fmla="*/ 21600 h 21600"/>
              <a:gd name="T14" fmla="*/ 0 w 21600"/>
              <a:gd name="T15" fmla="*/ 10800 h 21600"/>
              <a:gd name="T16" fmla="*/ 761 w 21600"/>
              <a:gd name="T17" fmla="*/ 22454 h 21600"/>
              <a:gd name="T18" fmla="*/ 21069 w 21600"/>
              <a:gd name="T19" fmla="*/ 30282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 extrusionOk="0">
                <a:moveTo>
                  <a:pt x="0" y="21600"/>
                </a:moveTo>
                <a:lnTo>
                  <a:pt x="0" y="3085"/>
                </a:lnTo>
                <a:lnTo>
                  <a:pt x="1542" y="3085"/>
                </a:lnTo>
                <a:lnTo>
                  <a:pt x="1542" y="1028"/>
                </a:lnTo>
                <a:lnTo>
                  <a:pt x="3857" y="1028"/>
                </a:lnTo>
                <a:lnTo>
                  <a:pt x="3857" y="3085"/>
                </a:lnTo>
                <a:lnTo>
                  <a:pt x="5400" y="3085"/>
                </a:lnTo>
                <a:lnTo>
                  <a:pt x="6942" y="0"/>
                </a:lnTo>
                <a:lnTo>
                  <a:pt x="14657" y="0"/>
                </a:lnTo>
                <a:lnTo>
                  <a:pt x="16200" y="3085"/>
                </a:lnTo>
                <a:lnTo>
                  <a:pt x="21600" y="3085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  <a:path w="21600" h="21600" extrusionOk="0">
                <a:moveTo>
                  <a:pt x="0" y="3085"/>
                </a:moveTo>
                <a:lnTo>
                  <a:pt x="21600" y="3085"/>
                </a:lnTo>
                <a:lnTo>
                  <a:pt x="21600" y="21600"/>
                </a:lnTo>
                <a:lnTo>
                  <a:pt x="0" y="21600"/>
                </a:lnTo>
                <a:lnTo>
                  <a:pt x="0" y="3085"/>
                </a:lnTo>
                <a:close/>
              </a:path>
              <a:path w="21600" h="21600" extrusionOk="0">
                <a:moveTo>
                  <a:pt x="10800" y="4800"/>
                </a:moveTo>
                <a:lnTo>
                  <a:pt x="11925" y="4971"/>
                </a:lnTo>
                <a:lnTo>
                  <a:pt x="13017" y="5442"/>
                </a:lnTo>
                <a:lnTo>
                  <a:pt x="14046" y="6128"/>
                </a:lnTo>
                <a:lnTo>
                  <a:pt x="14914" y="7071"/>
                </a:lnTo>
                <a:lnTo>
                  <a:pt x="15621" y="8271"/>
                </a:lnTo>
                <a:lnTo>
                  <a:pt x="16167" y="9514"/>
                </a:lnTo>
                <a:lnTo>
                  <a:pt x="16425" y="11014"/>
                </a:lnTo>
                <a:lnTo>
                  <a:pt x="16585" y="12471"/>
                </a:lnTo>
                <a:lnTo>
                  <a:pt x="16489" y="14014"/>
                </a:lnTo>
                <a:lnTo>
                  <a:pt x="16135" y="15471"/>
                </a:lnTo>
                <a:lnTo>
                  <a:pt x="15621" y="16800"/>
                </a:lnTo>
                <a:lnTo>
                  <a:pt x="14914" y="18000"/>
                </a:lnTo>
                <a:lnTo>
                  <a:pt x="14046" y="18942"/>
                </a:lnTo>
                <a:lnTo>
                  <a:pt x="13050" y="19671"/>
                </a:lnTo>
                <a:lnTo>
                  <a:pt x="11925" y="20057"/>
                </a:lnTo>
                <a:lnTo>
                  <a:pt x="10832" y="20185"/>
                </a:lnTo>
                <a:lnTo>
                  <a:pt x="9675" y="20142"/>
                </a:lnTo>
                <a:lnTo>
                  <a:pt x="8582" y="19628"/>
                </a:lnTo>
                <a:lnTo>
                  <a:pt x="7553" y="18942"/>
                </a:lnTo>
                <a:lnTo>
                  <a:pt x="6717" y="17957"/>
                </a:lnTo>
                <a:lnTo>
                  <a:pt x="5946" y="16842"/>
                </a:lnTo>
                <a:lnTo>
                  <a:pt x="5464" y="15514"/>
                </a:lnTo>
                <a:lnTo>
                  <a:pt x="5078" y="14014"/>
                </a:lnTo>
                <a:lnTo>
                  <a:pt x="5014" y="12514"/>
                </a:lnTo>
                <a:lnTo>
                  <a:pt x="5110" y="11014"/>
                </a:lnTo>
                <a:lnTo>
                  <a:pt x="5528" y="9557"/>
                </a:lnTo>
                <a:lnTo>
                  <a:pt x="6010" y="8228"/>
                </a:lnTo>
                <a:lnTo>
                  <a:pt x="6750" y="7114"/>
                </a:lnTo>
                <a:lnTo>
                  <a:pt x="7650" y="6085"/>
                </a:lnTo>
                <a:lnTo>
                  <a:pt x="8614" y="5400"/>
                </a:lnTo>
                <a:lnTo>
                  <a:pt x="9707" y="4971"/>
                </a:lnTo>
                <a:lnTo>
                  <a:pt x="10800" y="4800"/>
                </a:lnTo>
                <a:close/>
              </a:path>
              <a:path w="21600" h="21600" extrusionOk="0">
                <a:moveTo>
                  <a:pt x="8003" y="8057"/>
                </a:moveTo>
                <a:lnTo>
                  <a:pt x="8807" y="7371"/>
                </a:lnTo>
                <a:lnTo>
                  <a:pt x="9546" y="6985"/>
                </a:lnTo>
                <a:lnTo>
                  <a:pt x="10446" y="6771"/>
                </a:lnTo>
                <a:lnTo>
                  <a:pt x="11217" y="6771"/>
                </a:lnTo>
                <a:lnTo>
                  <a:pt x="12053" y="7028"/>
                </a:lnTo>
                <a:lnTo>
                  <a:pt x="12889" y="7457"/>
                </a:lnTo>
                <a:lnTo>
                  <a:pt x="13628" y="8100"/>
                </a:lnTo>
                <a:lnTo>
                  <a:pt x="14175" y="8871"/>
                </a:lnTo>
                <a:lnTo>
                  <a:pt x="14625" y="9814"/>
                </a:lnTo>
                <a:lnTo>
                  <a:pt x="14978" y="10885"/>
                </a:lnTo>
                <a:lnTo>
                  <a:pt x="15171" y="12042"/>
                </a:lnTo>
                <a:lnTo>
                  <a:pt x="15107" y="13114"/>
                </a:lnTo>
                <a:lnTo>
                  <a:pt x="15042" y="14228"/>
                </a:lnTo>
                <a:lnTo>
                  <a:pt x="14689" y="15257"/>
                </a:lnTo>
                <a:lnTo>
                  <a:pt x="14207" y="16285"/>
                </a:lnTo>
                <a:lnTo>
                  <a:pt x="13596" y="17057"/>
                </a:lnTo>
                <a:lnTo>
                  <a:pt x="12889" y="17657"/>
                </a:lnTo>
                <a:lnTo>
                  <a:pt x="12053" y="18085"/>
                </a:lnTo>
                <a:lnTo>
                  <a:pt x="11185" y="18257"/>
                </a:lnTo>
                <a:lnTo>
                  <a:pt x="10414" y="18214"/>
                </a:lnTo>
                <a:lnTo>
                  <a:pt x="9546" y="18042"/>
                </a:lnTo>
                <a:lnTo>
                  <a:pt x="8742" y="17614"/>
                </a:lnTo>
                <a:lnTo>
                  <a:pt x="8003" y="17014"/>
                </a:lnTo>
                <a:lnTo>
                  <a:pt x="7457" y="16242"/>
                </a:lnTo>
                <a:lnTo>
                  <a:pt x="6975" y="15257"/>
                </a:lnTo>
                <a:lnTo>
                  <a:pt x="6653" y="14142"/>
                </a:lnTo>
                <a:lnTo>
                  <a:pt x="6492" y="13114"/>
                </a:lnTo>
                <a:lnTo>
                  <a:pt x="6525" y="11914"/>
                </a:lnTo>
                <a:lnTo>
                  <a:pt x="6621" y="10842"/>
                </a:lnTo>
                <a:lnTo>
                  <a:pt x="6942" y="9771"/>
                </a:lnTo>
                <a:lnTo>
                  <a:pt x="7457" y="8785"/>
                </a:lnTo>
                <a:lnTo>
                  <a:pt x="8003" y="8057"/>
                </a:lnTo>
                <a:close/>
              </a:path>
            </a:pathLst>
          </a:cu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49" name="Picture 5" descr="C:\Users\wjboone\AppData\Local\Microsoft\Windows\Temporary Internet Files\Content.IE5\AOOO78L3\MC900440405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35" y="4022806"/>
            <a:ext cx="670142" cy="670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1219677" y="4495395"/>
            <a:ext cx="5630449" cy="15163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148" name="Picture 4" descr="C:\Users\wjboone\AppData\Local\Microsoft\Windows\Temporary Internet Files\Content.IE5\72PSFOLO\MC900432591[1]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0622" y="465771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3900464" y="5882523"/>
            <a:ext cx="2949662" cy="1292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900464" y="5422320"/>
            <a:ext cx="2949662" cy="4602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1219678" y="4495397"/>
            <a:ext cx="4040944" cy="671451"/>
          </a:xfrm>
          <a:prstGeom prst="straightConnector1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109708" y="5302753"/>
            <a:ext cx="740418" cy="1195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92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Atmosphere</a:t>
            </a:r>
            <a:r>
              <a:rPr lang="en-US" dirty="0"/>
              <a:t> </a:t>
            </a:r>
            <a:r>
              <a:rPr lang="en-US" dirty="0" smtClean="0"/>
              <a:t>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Attenuation based on distance light travels through the atmosphere</a:t>
            </a:r>
          </a:p>
          <a:p>
            <a:r>
              <a:rPr lang="en-US" dirty="0" smtClean="0"/>
              <a:t>Calculated with a double integral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12422" y="2747989"/>
                <a:ext cx="6538586" cy="4102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0" dirty="0" smtClean="0"/>
                  <a:t>Attenuation Factor: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𝐾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l-GR" i="1">
                              <a:latin typeface="Cambria Math"/>
                              <a:ea typeface="Cambria Math"/>
                            </a:rPr>
                            <m:t>𝜆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b="0" dirty="0" smtClean="0"/>
              </a:p>
              <a:p>
                <a:r>
                  <a:rPr lang="en-US" b="0" dirty="0" smtClean="0"/>
                  <a:t>Phase Function: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𝐹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𝜃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𝑔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3(1−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)(1+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𝑐𝑜𝑠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𝜃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)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2(2+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)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(1+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𝑔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𝑔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𝑐𝑜𝑠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𝜃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)</m:t>
                              </m:r>
                            </m:e>
                            <m:sup>
                              <m:box>
                                <m:box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/>
                                    </a:rPr>
                                  </m:ctrlPr>
                                </m:boxPr>
                                <m:e>
                                  <m:argPr>
                                    <m:argSz m:val="-1"/>
                                  </m:argPr>
                                  <m:f>
                                    <m:f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b="0" i="1" smtClean="0">
                                          <a:latin typeface="Cambria Math"/>
                                          <a:ea typeface="Cambria Math"/>
                                        </a:rPr>
                                        <m:t>3</m:t>
                                      </m:r>
                                    </m:num>
                                    <m:den>
                                      <m:r>
                                        <a:rPr lang="en-US" b="0" i="1" smtClean="0">
                                          <a:latin typeface="Cambria Math"/>
                                          <a:ea typeface="Cambria Math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box>
                            </m:sup>
                          </m:sSup>
                        </m:den>
                      </m:f>
                    </m:oMath>
                  </m:oMathPara>
                </a14:m>
                <a:endParaRPr lang="en-US" b="0" dirty="0" smtClean="0"/>
              </a:p>
              <a:p>
                <a:r>
                  <a:rPr lang="en-US" b="0" dirty="0" smtClean="0"/>
                  <a:t>Out-Scattering Function: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𝑡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</a:rPr>
                            <m:t>,</m:t>
                          </m:r>
                          <m:r>
                            <a:rPr lang="el-GR" i="1">
                              <a:latin typeface="Cambria Math"/>
                              <a:ea typeface="Cambria Math"/>
                            </a:rPr>
                            <m:t>𝜆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=4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𝜋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𝐾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l-GR" i="1">
                              <a:latin typeface="Cambria Math"/>
                              <a:ea typeface="Cambria Math"/>
                            </a:rPr>
                            <m:t>𝜆</m:t>
                          </m:r>
                        </m:e>
                      </m:d>
                      <m:nary>
                        <m:naryPr>
                          <m:limLoc m:val="undOvr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𝑎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𝑏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box>
                                <m:box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/>
                                    </a:rPr>
                                  </m:ctrlPr>
                                </m:boxPr>
                                <m:e>
                                  <m:argPr>
                                    <m:argSz m:val="-1"/>
                                  </m:argPr>
                                  <m:f>
                                    <m:f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b="0" i="1" smtClean="0">
                                          <a:latin typeface="Cambria Math"/>
                                          <a:ea typeface="Cambria Math"/>
                                        </a:rPr>
                                        <m:t>h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𝐻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box>
                            </m:sup>
                          </m:sSup>
                        </m:e>
                      </m:nary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𝑑𝑠</m:t>
                      </m:r>
                    </m:oMath>
                  </m:oMathPara>
                </a14:m>
                <a:endParaRPr lang="en-US" b="0" dirty="0" smtClean="0">
                  <a:ea typeface="Cambria Math"/>
                </a:endParaRPr>
              </a:p>
              <a:p>
                <a:r>
                  <a:rPr lang="en-US" dirty="0" smtClean="0">
                    <a:ea typeface="Cambria Math"/>
                  </a:rPr>
                  <a:t>In-Scattering Function: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𝑣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l-GR" i="1">
                              <a:latin typeface="Cambria Math"/>
                              <a:ea typeface="Cambria Math"/>
                            </a:rPr>
                            <m:t>𝜆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l-GR" i="1">
                              <a:latin typeface="Cambria Math"/>
                              <a:ea typeface="Cambria Math"/>
                            </a:rPr>
                            <m:t>𝜆</m:t>
                          </m:r>
                        </m:e>
                      </m:d>
                      <m:r>
                        <m:rPr>
                          <m:sty m:val="p"/>
                        </m:rPr>
                        <a:rPr lang="en-US" b="0" i="0" smtClean="0">
                          <a:latin typeface="Cambria Math"/>
                          <a:ea typeface="Cambria Math"/>
                        </a:rPr>
                        <m:t>K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l-GR" i="1">
                              <a:latin typeface="Cambria Math"/>
                              <a:ea typeface="Cambria Math"/>
                            </a:rPr>
                            <m:t>𝜆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𝐹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𝜃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𝑔</m:t>
                          </m:r>
                        </m:e>
                      </m:d>
                      <m:nary>
                        <m:nary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b="0" i="1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𝑎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𝑏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  <a:ea typeface="Cambria Math"/>
                                    </a:rPr>
                                    <m:t>h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/>
                                          <a:ea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𝑡</m:t>
                                      </m:r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b="0" i="1" smtClean="0">
                                              <a:latin typeface="Cambria Math"/>
                                            </a:rPr>
                                            <m:t>𝑃</m:t>
                                          </m:r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/>
                                                </a:rPr>
                                                <m:t>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/>
                                                </a:rPr>
                                                <m:t>𝑐</m:t>
                                              </m:r>
                                            </m:sub>
                                          </m:sSub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el-GR" i="1">
                                              <a:latin typeface="Cambria Math"/>
                                              <a:ea typeface="Cambria Math"/>
                                            </a:rPr>
                                            <m:t>𝜆</m:t>
                                          </m:r>
                                        </m:e>
                                      </m:d>
                                      <m:r>
                                        <a:rPr lang="en-US" b="0" i="1" smtClean="0">
                                          <a:latin typeface="Cambria Math"/>
                                          <a:ea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b="0" i="1" smtClean="0">
                                          <a:latin typeface="Cambria Math"/>
                                          <a:ea typeface="Cambria Math"/>
                                        </a:rPr>
                                        <m:t>𝑡</m:t>
                                      </m:r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𝑃</m:t>
                                          </m:r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/>
                                                </a:rPr>
                                                <m:t>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/>
                                                </a:rPr>
                                                <m:t>𝑎</m:t>
                                              </m:r>
                                            </m:sub>
                                          </m:sSub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el-GR" i="1">
                                              <a:latin typeface="Cambria Math"/>
                                              <a:ea typeface="Cambria Math"/>
                                            </a:rPr>
                                            <m:t>𝜆</m:t>
                                          </m:r>
                                        </m:e>
                                      </m:d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/>
                                          <a:ea typeface="Cambria Math"/>
                                        </a:rPr>
                                        <m:t>𝐻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/>
                                          <a:ea typeface="Cambria Math"/>
                                        </a:rPr>
                                        <m:t>0</m:t>
                                      </m:r>
                                    </m:sub>
                                  </m:sSub>
                                </m:den>
                              </m:f>
                            </m:sup>
                          </m:sSup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𝑑𝑠</m:t>
                          </m:r>
                        </m:e>
                      </m:nary>
                    </m:oMath>
                  </m:oMathPara>
                </a14:m>
                <a:endParaRPr lang="en-US" b="0" dirty="0" smtClean="0">
                  <a:ea typeface="Cambria Math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422" y="2747989"/>
                <a:ext cx="6538586" cy="4102213"/>
              </a:xfrm>
              <a:prstGeom prst="rect">
                <a:avLst/>
              </a:prstGeom>
              <a:blipFill rotWithShape="1">
                <a:blip r:embed="rId2"/>
                <a:stretch>
                  <a:fillRect l="-746" t="-7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604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Atmosphere II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: Molecular density at sea level</a:t>
                </a:r>
              </a:p>
              <a:p>
                <a14:m>
                  <m:oMath xmlns:m="http://schemas.openxmlformats.org/officeDocument/2006/math">
                    <m:r>
                      <a:rPr lang="el-GR" i="1">
                        <a:latin typeface="Cambria Math"/>
                        <a:ea typeface="Cambria Math"/>
                      </a:rPr>
                      <m:t>𝜆</m:t>
                    </m:r>
                  </m:oMath>
                </a14:m>
                <a:r>
                  <a:rPr lang="en-US" dirty="0" smtClean="0"/>
                  <a:t>: Wavelength of detectable light</a:t>
                </a:r>
              </a:p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𝜃</m:t>
                    </m:r>
                  </m:oMath>
                </a14:m>
                <a:r>
                  <a:rPr lang="en-US" dirty="0" smtClean="0"/>
                  <a:t>: Angle between incident light and viewing vector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𝑔</m:t>
                    </m:r>
                  </m:oMath>
                </a14:m>
                <a:r>
                  <a:rPr lang="en-US" dirty="0" smtClean="0"/>
                  <a:t>: Scattering parameter</a:t>
                </a:r>
              </a:p>
              <a:p>
                <a:pPr lvl="1"/>
                <a:r>
                  <a:rPr lang="en-US" dirty="0" smtClean="0"/>
                  <a:t>0 for Rayleigh</a:t>
                </a:r>
              </a:p>
              <a:p>
                <a:pPr lvl="1"/>
                <a:r>
                  <a:rPr lang="en-US" dirty="0" smtClean="0"/>
                  <a:t>Between -0.75 and -0.999 for Mie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: Scale height of the atmosphere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h</m:t>
                    </m:r>
                  </m:oMath>
                </a14:m>
                <a:r>
                  <a:rPr lang="en-US" dirty="0" smtClean="0"/>
                  <a:t>: Height above surface of the earth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𝑃</m:t>
                    </m:r>
                    <m:r>
                      <a:rPr lang="en-US" b="0" i="1" smtClean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: </a:t>
                </a:r>
                <a:r>
                  <a:rPr lang="en-US" dirty="0"/>
                  <a:t>Points (see figure on next slide)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059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Atmosphere III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323806" y="1928160"/>
            <a:ext cx="5382410" cy="5382410"/>
          </a:xfrm>
          <a:prstGeom prst="ellipse">
            <a:avLst/>
          </a:prstGeom>
          <a:gradFill flip="none" rotWithShape="1">
            <a:gsLst>
              <a:gs pos="47000">
                <a:schemeClr val="accent1">
                  <a:lumMod val="60000"/>
                  <a:lumOff val="40000"/>
                </a:schemeClr>
              </a:gs>
              <a:gs pos="6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3" descr="C:\Users\wjboone\AppData\Local\Microsoft\Windows\Temporary Internet Files\Content.IE5\YVHY14DC\MC910216338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8060" y="3632414"/>
            <a:ext cx="1973902" cy="197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hoto"/>
          <p:cNvSpPr>
            <a:spLocks noEditPoints="1" noChangeArrowheads="1"/>
          </p:cNvSpPr>
          <p:nvPr/>
        </p:nvSpPr>
        <p:spPr bwMode="auto">
          <a:xfrm>
            <a:off x="2323134" y="5778298"/>
            <a:ext cx="686857" cy="516950"/>
          </a:xfrm>
          <a:custGeom>
            <a:avLst/>
            <a:gdLst>
              <a:gd name="T0" fmla="*/ 0 w 21600"/>
              <a:gd name="T1" fmla="*/ 3085 h 21600"/>
              <a:gd name="T2" fmla="*/ 10800 w 21600"/>
              <a:gd name="T3" fmla="*/ 0 h 21600"/>
              <a:gd name="T4" fmla="*/ 21600 w 21600"/>
              <a:gd name="T5" fmla="*/ 3085 h 21600"/>
              <a:gd name="T6" fmla="*/ 21600 w 21600"/>
              <a:gd name="T7" fmla="*/ 10800 h 21600"/>
              <a:gd name="T8" fmla="*/ 21600 w 21600"/>
              <a:gd name="T9" fmla="*/ 21600 h 21600"/>
              <a:gd name="T10" fmla="*/ 10800 w 21600"/>
              <a:gd name="T11" fmla="*/ 21800 h 21600"/>
              <a:gd name="T12" fmla="*/ 0 w 21600"/>
              <a:gd name="T13" fmla="*/ 21600 h 21600"/>
              <a:gd name="T14" fmla="*/ 0 w 21600"/>
              <a:gd name="T15" fmla="*/ 10800 h 21600"/>
              <a:gd name="T16" fmla="*/ 761 w 21600"/>
              <a:gd name="T17" fmla="*/ 22454 h 21600"/>
              <a:gd name="T18" fmla="*/ 21069 w 21600"/>
              <a:gd name="T19" fmla="*/ 30282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 extrusionOk="0">
                <a:moveTo>
                  <a:pt x="0" y="21600"/>
                </a:moveTo>
                <a:lnTo>
                  <a:pt x="0" y="3085"/>
                </a:lnTo>
                <a:lnTo>
                  <a:pt x="1542" y="3085"/>
                </a:lnTo>
                <a:lnTo>
                  <a:pt x="1542" y="1028"/>
                </a:lnTo>
                <a:lnTo>
                  <a:pt x="3857" y="1028"/>
                </a:lnTo>
                <a:lnTo>
                  <a:pt x="3857" y="3085"/>
                </a:lnTo>
                <a:lnTo>
                  <a:pt x="5400" y="3085"/>
                </a:lnTo>
                <a:lnTo>
                  <a:pt x="6942" y="0"/>
                </a:lnTo>
                <a:lnTo>
                  <a:pt x="14657" y="0"/>
                </a:lnTo>
                <a:lnTo>
                  <a:pt x="16200" y="3085"/>
                </a:lnTo>
                <a:lnTo>
                  <a:pt x="21600" y="3085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  <a:path w="21600" h="21600" extrusionOk="0">
                <a:moveTo>
                  <a:pt x="0" y="3085"/>
                </a:moveTo>
                <a:lnTo>
                  <a:pt x="21600" y="3085"/>
                </a:lnTo>
                <a:lnTo>
                  <a:pt x="21600" y="21600"/>
                </a:lnTo>
                <a:lnTo>
                  <a:pt x="0" y="21600"/>
                </a:lnTo>
                <a:lnTo>
                  <a:pt x="0" y="3085"/>
                </a:lnTo>
                <a:close/>
              </a:path>
              <a:path w="21600" h="21600" extrusionOk="0">
                <a:moveTo>
                  <a:pt x="10800" y="4800"/>
                </a:moveTo>
                <a:lnTo>
                  <a:pt x="11925" y="4971"/>
                </a:lnTo>
                <a:lnTo>
                  <a:pt x="13017" y="5442"/>
                </a:lnTo>
                <a:lnTo>
                  <a:pt x="14046" y="6128"/>
                </a:lnTo>
                <a:lnTo>
                  <a:pt x="14914" y="7071"/>
                </a:lnTo>
                <a:lnTo>
                  <a:pt x="15621" y="8271"/>
                </a:lnTo>
                <a:lnTo>
                  <a:pt x="16167" y="9514"/>
                </a:lnTo>
                <a:lnTo>
                  <a:pt x="16425" y="11014"/>
                </a:lnTo>
                <a:lnTo>
                  <a:pt x="16585" y="12471"/>
                </a:lnTo>
                <a:lnTo>
                  <a:pt x="16489" y="14014"/>
                </a:lnTo>
                <a:lnTo>
                  <a:pt x="16135" y="15471"/>
                </a:lnTo>
                <a:lnTo>
                  <a:pt x="15621" y="16800"/>
                </a:lnTo>
                <a:lnTo>
                  <a:pt x="14914" y="18000"/>
                </a:lnTo>
                <a:lnTo>
                  <a:pt x="14046" y="18942"/>
                </a:lnTo>
                <a:lnTo>
                  <a:pt x="13050" y="19671"/>
                </a:lnTo>
                <a:lnTo>
                  <a:pt x="11925" y="20057"/>
                </a:lnTo>
                <a:lnTo>
                  <a:pt x="10832" y="20185"/>
                </a:lnTo>
                <a:lnTo>
                  <a:pt x="9675" y="20142"/>
                </a:lnTo>
                <a:lnTo>
                  <a:pt x="8582" y="19628"/>
                </a:lnTo>
                <a:lnTo>
                  <a:pt x="7553" y="18942"/>
                </a:lnTo>
                <a:lnTo>
                  <a:pt x="6717" y="17957"/>
                </a:lnTo>
                <a:lnTo>
                  <a:pt x="5946" y="16842"/>
                </a:lnTo>
                <a:lnTo>
                  <a:pt x="5464" y="15514"/>
                </a:lnTo>
                <a:lnTo>
                  <a:pt x="5078" y="14014"/>
                </a:lnTo>
                <a:lnTo>
                  <a:pt x="5014" y="12514"/>
                </a:lnTo>
                <a:lnTo>
                  <a:pt x="5110" y="11014"/>
                </a:lnTo>
                <a:lnTo>
                  <a:pt x="5528" y="9557"/>
                </a:lnTo>
                <a:lnTo>
                  <a:pt x="6010" y="8228"/>
                </a:lnTo>
                <a:lnTo>
                  <a:pt x="6750" y="7114"/>
                </a:lnTo>
                <a:lnTo>
                  <a:pt x="7650" y="6085"/>
                </a:lnTo>
                <a:lnTo>
                  <a:pt x="8614" y="5400"/>
                </a:lnTo>
                <a:lnTo>
                  <a:pt x="9707" y="4971"/>
                </a:lnTo>
                <a:lnTo>
                  <a:pt x="10800" y="4800"/>
                </a:lnTo>
                <a:close/>
              </a:path>
              <a:path w="21600" h="21600" extrusionOk="0">
                <a:moveTo>
                  <a:pt x="8003" y="8057"/>
                </a:moveTo>
                <a:lnTo>
                  <a:pt x="8807" y="7371"/>
                </a:lnTo>
                <a:lnTo>
                  <a:pt x="9546" y="6985"/>
                </a:lnTo>
                <a:lnTo>
                  <a:pt x="10446" y="6771"/>
                </a:lnTo>
                <a:lnTo>
                  <a:pt x="11217" y="6771"/>
                </a:lnTo>
                <a:lnTo>
                  <a:pt x="12053" y="7028"/>
                </a:lnTo>
                <a:lnTo>
                  <a:pt x="12889" y="7457"/>
                </a:lnTo>
                <a:lnTo>
                  <a:pt x="13628" y="8100"/>
                </a:lnTo>
                <a:lnTo>
                  <a:pt x="14175" y="8871"/>
                </a:lnTo>
                <a:lnTo>
                  <a:pt x="14625" y="9814"/>
                </a:lnTo>
                <a:lnTo>
                  <a:pt x="14978" y="10885"/>
                </a:lnTo>
                <a:lnTo>
                  <a:pt x="15171" y="12042"/>
                </a:lnTo>
                <a:lnTo>
                  <a:pt x="15107" y="13114"/>
                </a:lnTo>
                <a:lnTo>
                  <a:pt x="15042" y="14228"/>
                </a:lnTo>
                <a:lnTo>
                  <a:pt x="14689" y="15257"/>
                </a:lnTo>
                <a:lnTo>
                  <a:pt x="14207" y="16285"/>
                </a:lnTo>
                <a:lnTo>
                  <a:pt x="13596" y="17057"/>
                </a:lnTo>
                <a:lnTo>
                  <a:pt x="12889" y="17657"/>
                </a:lnTo>
                <a:lnTo>
                  <a:pt x="12053" y="18085"/>
                </a:lnTo>
                <a:lnTo>
                  <a:pt x="11185" y="18257"/>
                </a:lnTo>
                <a:lnTo>
                  <a:pt x="10414" y="18214"/>
                </a:lnTo>
                <a:lnTo>
                  <a:pt x="9546" y="18042"/>
                </a:lnTo>
                <a:lnTo>
                  <a:pt x="8742" y="17614"/>
                </a:lnTo>
                <a:lnTo>
                  <a:pt x="8003" y="17014"/>
                </a:lnTo>
                <a:lnTo>
                  <a:pt x="7457" y="16242"/>
                </a:lnTo>
                <a:lnTo>
                  <a:pt x="6975" y="15257"/>
                </a:lnTo>
                <a:lnTo>
                  <a:pt x="6653" y="14142"/>
                </a:lnTo>
                <a:lnTo>
                  <a:pt x="6492" y="13114"/>
                </a:lnTo>
                <a:lnTo>
                  <a:pt x="6525" y="11914"/>
                </a:lnTo>
                <a:lnTo>
                  <a:pt x="6621" y="10842"/>
                </a:lnTo>
                <a:lnTo>
                  <a:pt x="6942" y="9771"/>
                </a:lnTo>
                <a:lnTo>
                  <a:pt x="7457" y="8785"/>
                </a:lnTo>
                <a:lnTo>
                  <a:pt x="8003" y="8057"/>
                </a:lnTo>
                <a:close/>
              </a:path>
            </a:pathLst>
          </a:cu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5" descr="C:\Users\wjboone\AppData\Local\Microsoft\Windows\Temporary Internet Files\Content.IE5\AOOO78L3\MC900440405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628" y="2579406"/>
            <a:ext cx="670142" cy="670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>
            <a:endCxn id="6" idx="1"/>
          </p:cNvCxnSpPr>
          <p:nvPr/>
        </p:nvCxnSpPr>
        <p:spPr>
          <a:xfrm flipV="1">
            <a:off x="2666562" y="4619365"/>
            <a:ext cx="3361498" cy="14174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1428770" y="3048817"/>
            <a:ext cx="4599290" cy="15705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1428773" y="3048819"/>
            <a:ext cx="3943160" cy="18194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1428771" y="3048819"/>
            <a:ext cx="3467173" cy="20542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4090890" y="5361787"/>
                <a:ext cx="4658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𝑎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0890" y="5361787"/>
                <a:ext cx="465832" cy="369332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5674927" y="4651906"/>
                <a:ext cx="4816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4927" y="4651906"/>
                <a:ext cx="481670" cy="369332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5579461" y="5731119"/>
                <a:ext cx="3970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9461" y="5731119"/>
                <a:ext cx="397096" cy="369332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3364890" y="4432903"/>
                <a:ext cx="4462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4890" y="4432903"/>
                <a:ext cx="446212" cy="369332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Oval 36"/>
          <p:cNvSpPr/>
          <p:nvPr/>
        </p:nvSpPr>
        <p:spPr>
          <a:xfrm>
            <a:off x="4270933" y="4712465"/>
            <a:ext cx="102977" cy="10297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285547" y="4351299"/>
            <a:ext cx="102977" cy="10297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348177" y="4013097"/>
            <a:ext cx="102977" cy="10297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360703" y="5240645"/>
            <a:ext cx="102977" cy="10297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811639" y="5052755"/>
            <a:ext cx="102977" cy="10297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287627" y="4852339"/>
            <a:ext cx="102977" cy="10297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976557" y="4576767"/>
            <a:ext cx="102977" cy="10297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/>
          <p:cNvSpPr/>
          <p:nvPr/>
        </p:nvSpPr>
        <p:spPr>
          <a:xfrm>
            <a:off x="3728415" y="3958566"/>
            <a:ext cx="594006" cy="996749"/>
          </a:xfrm>
          <a:prstGeom prst="leftBrace">
            <a:avLst>
              <a:gd name="adj1" fmla="val 8798"/>
              <a:gd name="adj2" fmla="val 72620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4810171">
            <a:off x="4990624" y="4983477"/>
            <a:ext cx="594006" cy="996749"/>
          </a:xfrm>
          <a:prstGeom prst="leftBrace">
            <a:avLst>
              <a:gd name="adj1" fmla="val 8798"/>
              <a:gd name="adj2" fmla="val 72620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2"/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21" y="6569895"/>
            <a:ext cx="647690" cy="249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4" descr="https://sharepoint.sandia.gov/sites/5500internal/resources/Logos/DSS%20Transparent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409" y="152011"/>
            <a:ext cx="1225296" cy="1225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01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Scattering Results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02631"/>
            <a:ext cx="3657600" cy="3657600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002631"/>
            <a:ext cx="3657600" cy="3657600"/>
          </a:xfrm>
        </p:spPr>
      </p:pic>
      <p:sp>
        <p:nvSpPr>
          <p:cNvPr id="5" name="Text Placeholder 8"/>
          <p:cNvSpPr txBox="1">
            <a:spLocks/>
          </p:cNvSpPr>
          <p:nvPr/>
        </p:nvSpPr>
        <p:spPr>
          <a:xfrm>
            <a:off x="4073652" y="6578727"/>
            <a:ext cx="4384548" cy="279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en-US" sz="1200" dirty="0" smtClean="0"/>
              <a:t>All world and cloud textures courtesy of NASA’s MODIS datasets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667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Intensity Calculation (Noise)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Shot noise</a:t>
            </a:r>
          </a:p>
          <a:p>
            <a:pPr lvl="1"/>
            <a:r>
              <a:rPr lang="en-US" dirty="0" smtClean="0"/>
              <a:t>Simulates a more grainy image</a:t>
            </a:r>
          </a:p>
          <a:p>
            <a:pPr lvl="1"/>
            <a:r>
              <a:rPr lang="en-US" dirty="0" smtClean="0"/>
              <a:t>Use a Poisson distribution centered on the pixel value</a:t>
            </a:r>
          </a:p>
          <a:p>
            <a:pPr lvl="1"/>
            <a:r>
              <a:rPr lang="en-US" dirty="0" smtClean="0"/>
              <a:t>Variable with time</a:t>
            </a:r>
          </a:p>
          <a:p>
            <a:r>
              <a:rPr lang="en-US" dirty="0" smtClean="0"/>
              <a:t>Popcorn noise</a:t>
            </a:r>
          </a:p>
          <a:p>
            <a:pPr lvl="1"/>
            <a:r>
              <a:rPr lang="en-US" dirty="0" smtClean="0"/>
              <a:t>Simulates under/over-excited pixels </a:t>
            </a:r>
          </a:p>
          <a:p>
            <a:pPr lvl="1"/>
            <a:r>
              <a:rPr lang="en-US" dirty="0" smtClean="0"/>
              <a:t>Sample a uniform distribution and saturate or zero the pixel if the sample is above or below some threshold respectively</a:t>
            </a:r>
          </a:p>
          <a:p>
            <a:pPr lvl="1"/>
            <a:r>
              <a:rPr lang="en-US" dirty="0" smtClean="0"/>
              <a:t>Variable with time</a:t>
            </a:r>
          </a:p>
          <a:p>
            <a:r>
              <a:rPr lang="en-US" dirty="0"/>
              <a:t>Fixed pattern noise</a:t>
            </a:r>
          </a:p>
          <a:p>
            <a:pPr lvl="1"/>
            <a:r>
              <a:rPr lang="en-US" dirty="0"/>
              <a:t>Simplest noise type</a:t>
            </a:r>
          </a:p>
          <a:p>
            <a:pPr lvl="1"/>
            <a:r>
              <a:rPr lang="en-US" dirty="0"/>
              <a:t>Defines a fixed pattern of dead/under-excitable pixels</a:t>
            </a:r>
          </a:p>
          <a:p>
            <a:pPr lvl="1"/>
            <a:r>
              <a:rPr lang="en-US" dirty="0"/>
              <a:t>Constant over the lifetime of the simulation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02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Pennsylvania State University (2007 – 2012)</a:t>
            </a:r>
          </a:p>
          <a:p>
            <a:pPr lvl="1"/>
            <a:r>
              <a:rPr lang="en-US" dirty="0" smtClean="0"/>
              <a:t>B.S. in Electrical Engineering</a:t>
            </a:r>
          </a:p>
          <a:p>
            <a:pPr lvl="1"/>
            <a:r>
              <a:rPr lang="en-US" dirty="0"/>
              <a:t>B.S. in </a:t>
            </a:r>
            <a:r>
              <a:rPr lang="en-US" dirty="0" smtClean="0"/>
              <a:t>Computer Engineering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University of Pennsylvania (2012 – 2014)</a:t>
            </a:r>
          </a:p>
          <a:p>
            <a:pPr lvl="1"/>
            <a:r>
              <a:rPr lang="en-US" dirty="0" smtClean="0"/>
              <a:t>M.S.E. in Computer &amp; Information Science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Sandia National Labs (2012 – </a:t>
            </a:r>
            <a:r>
              <a:rPr lang="en-US" dirty="0" smtClean="0"/>
              <a:t>Now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Shot Noise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Knuth’s Poisson sampling algorithm: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Can be parameterized by multiplying </a:t>
            </a:r>
            <a:r>
              <a:rPr lang="el-GR" dirty="0" smtClean="0"/>
              <a:t>λ</a:t>
            </a:r>
            <a:r>
              <a:rPr lang="en-US" dirty="0" smtClean="0"/>
              <a:t> by some constant s before sampling and then dividing by the same constant afterwards</a:t>
            </a:r>
          </a:p>
          <a:p>
            <a:pPr lvl="1"/>
            <a:r>
              <a:rPr lang="en-US" dirty="0" smtClean="0"/>
              <a:t>Small values of s lead to more grainy images</a:t>
            </a:r>
          </a:p>
          <a:p>
            <a:pPr lvl="1"/>
            <a:r>
              <a:rPr lang="en-US" dirty="0" smtClean="0"/>
              <a:t>Large values of s cause the algorithm to perform slower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8994" y="2052818"/>
            <a:ext cx="642675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Poisson(</a:t>
            </a:r>
            <a:r>
              <a:rPr lang="el-GR" dirty="0">
                <a:latin typeface="Consolas" panose="020B0609020204030204" pitchFamily="49" charset="0"/>
                <a:cs typeface="Consolas" panose="020B0609020204030204" pitchFamily="49" charset="0"/>
              </a:rPr>
              <a:t>λ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Let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 ←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exp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(−</a:t>
            </a:r>
            <a:r>
              <a:rPr lang="el-GR" dirty="0">
                <a:latin typeface="Consolas" panose="020B0609020204030204" pitchFamily="49" charset="0"/>
                <a:cs typeface="Consolas" panose="020B0609020204030204" pitchFamily="49" charset="0"/>
              </a:rPr>
              <a:t>λ),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k ← 0 and p ← 1.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do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	k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← k + 1.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	Generate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uniform random number u in [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0,1].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let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 ← p × u.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 &gt; L.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return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k − 1.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10534" y="6276840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Poisson(</a:t>
            </a:r>
            <a:r>
              <a:rPr lang="el-GR" dirty="0" smtClean="0">
                <a:latin typeface="Consolas" panose="020B0609020204030204" pitchFamily="49" charset="0"/>
                <a:cs typeface="Consolas" panose="020B0609020204030204" pitchFamily="49" charset="0"/>
              </a:rPr>
              <a:t>λ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*s)/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58030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Shot Noise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 Pattern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21719"/>
            <a:ext cx="3657600" cy="3657600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Noise (s=2)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321719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139720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Shot Noise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 Pattern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21719"/>
            <a:ext cx="3657600" cy="3657600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Noise (s=1)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321719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389280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Shot Noise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 Pattern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21719"/>
            <a:ext cx="3657600" cy="3657600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Noise (s=0.1)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321719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49289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Popcorn Noise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Popcorn sampling algorithm: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90388" y="2542784"/>
            <a:ext cx="596509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Popcorn(x, t):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Generate uniform random number u in [0,1].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If u &gt; (1-t):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return 255.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u &lt; t: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return 0.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return x.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88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Popcorn Noise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 Pattern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21719"/>
            <a:ext cx="3657600" cy="3657600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Noise (t=0.001)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321719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19718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Popcorn Noise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 Pattern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21719"/>
            <a:ext cx="3657600" cy="3657600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Noise (t=0.1)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321719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422546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Fixed Pattern Noise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Fixed pattern noise is simply a constant offset or attenuation applied to the whole FPA</a:t>
            </a:r>
          </a:p>
          <a:p>
            <a:r>
              <a:rPr lang="en-US" dirty="0" smtClean="0"/>
              <a:t>Simulates manufacturing defects and errors present in the hardware</a:t>
            </a:r>
          </a:p>
        </p:txBody>
      </p:sp>
    </p:spTree>
    <p:extLst>
      <p:ext uri="{BB962C8B-B14F-4D97-AF65-F5344CB8AC3E}">
        <p14:creationId xmlns:p14="http://schemas.microsoft.com/office/powerpoint/2010/main" val="72893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Fixed Pattern Noise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 Pattern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21719"/>
            <a:ext cx="3657600" cy="365760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Noise (Horizontal Bars)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321719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270248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Together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 Pattern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21719"/>
            <a:ext cx="3657600" cy="365760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Noise (p=0.1, t = 0.01, Bars)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321719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355022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History with CIS 565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3113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5005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9" b="2759"/>
          <a:stretch>
            <a:fillRect/>
          </a:stretch>
        </p:blipFill>
        <p:spPr/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Terrain Rendering</a:t>
            </a:r>
            <a:endParaRPr lang="en-US" sz="4000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" name="Picture 4" descr="https://sharepoint.sandia.gov/sites/5500internal/resources/Logos/DSS%20Transpare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409" y="152011"/>
            <a:ext cx="1225296" cy="1225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9918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Atmospherics and sensor noise are great first steps</a:t>
            </a:r>
          </a:p>
          <a:p>
            <a:r>
              <a:rPr lang="en-US" dirty="0" smtClean="0"/>
              <a:t>Good enough for some situations</a:t>
            </a:r>
          </a:p>
          <a:p>
            <a:r>
              <a:rPr lang="en-US" dirty="0" smtClean="0"/>
              <a:t>Sometimes necessary to fully model the terrain</a:t>
            </a:r>
          </a:p>
          <a:p>
            <a:pPr lvl="1"/>
            <a:r>
              <a:rPr lang="en-US" dirty="0" smtClean="0"/>
              <a:t>Need terrain data to answer questions about where mountain shadows lie</a:t>
            </a:r>
          </a:p>
          <a:p>
            <a:pPr lvl="1"/>
            <a:r>
              <a:rPr lang="en-US" dirty="0" smtClean="0"/>
              <a:t>Is a particular asset’s view obstructed by terrain in any way?</a:t>
            </a:r>
          </a:p>
          <a:p>
            <a:r>
              <a:rPr lang="en-US" dirty="0" smtClean="0"/>
              <a:t>Current dataset chosen is DTED level 1</a:t>
            </a:r>
          </a:p>
          <a:p>
            <a:pPr lvl="1"/>
            <a:r>
              <a:rPr lang="en-US" dirty="0" smtClean="0"/>
              <a:t>Partial global coverage</a:t>
            </a:r>
          </a:p>
          <a:p>
            <a:pPr lvl="1"/>
            <a:r>
              <a:rPr lang="en-US" dirty="0" smtClean="0"/>
              <a:t>90m post spacing in most of the world</a:t>
            </a:r>
          </a:p>
        </p:txBody>
      </p:sp>
    </p:spTree>
    <p:extLst>
      <p:ext uri="{BB962C8B-B14F-4D97-AF65-F5344CB8AC3E}">
        <p14:creationId xmlns:p14="http://schemas.microsoft.com/office/powerpoint/2010/main" val="212913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Preprocess data into a chunked maximum </a:t>
            </a:r>
            <a:r>
              <a:rPr lang="en-US" dirty="0" err="1" smtClean="0"/>
              <a:t>mipmap</a:t>
            </a:r>
            <a:r>
              <a:rPr lang="en-US" dirty="0" smtClean="0"/>
              <a:t> format</a:t>
            </a:r>
          </a:p>
          <a:p>
            <a:pPr lvl="1"/>
            <a:r>
              <a:rPr lang="en-US" dirty="0" smtClean="0"/>
              <a:t>Each entry in each level of the </a:t>
            </a:r>
            <a:r>
              <a:rPr lang="en-US" dirty="0" err="1" smtClean="0"/>
              <a:t>mipmap</a:t>
            </a:r>
            <a:r>
              <a:rPr lang="en-US" dirty="0" smtClean="0"/>
              <a:t> </a:t>
            </a:r>
            <a:r>
              <a:rPr lang="en-US" dirty="0" smtClean="0"/>
              <a:t>represents the maximum height of the four entries in the next finer level</a:t>
            </a:r>
          </a:p>
          <a:p>
            <a:pPr lvl="1"/>
            <a:r>
              <a:rPr lang="en-US" dirty="0" smtClean="0"/>
              <a:t>A 513x513 chunk of elevation posts give a 512x512 initial level</a:t>
            </a:r>
          </a:p>
          <a:p>
            <a:pPr lvl="1"/>
            <a:r>
              <a:rPr lang="en-US" dirty="0" smtClean="0"/>
              <a:t>Generate coarser levels until one value is reached</a:t>
            </a:r>
          </a:p>
          <a:p>
            <a:pPr lvl="1"/>
            <a:r>
              <a:rPr lang="en-US" dirty="0" smtClean="0"/>
              <a:t>Chunk edges will share posts</a:t>
            </a:r>
          </a:p>
          <a:p>
            <a:r>
              <a:rPr lang="en-US" dirty="0" smtClean="0"/>
              <a:t>Ray march through the </a:t>
            </a:r>
            <a:r>
              <a:rPr lang="en-US" dirty="0" err="1" smtClean="0"/>
              <a:t>mipmap</a:t>
            </a:r>
            <a:r>
              <a:rPr lang="en-US" dirty="0" smtClean="0"/>
              <a:t> structure</a:t>
            </a:r>
          </a:p>
          <a:p>
            <a:pPr lvl="1"/>
            <a:r>
              <a:rPr lang="en-US" dirty="0" smtClean="0"/>
              <a:t>Step through progressively finer levels of the </a:t>
            </a:r>
            <a:r>
              <a:rPr lang="en-US" dirty="0" err="1" smtClean="0"/>
              <a:t>mipmap</a:t>
            </a:r>
            <a:r>
              <a:rPr lang="en-US" dirty="0" smtClean="0"/>
              <a:t> until the finest layer is encountered or the ray steps off of the chunk</a:t>
            </a:r>
          </a:p>
          <a:p>
            <a:r>
              <a:rPr lang="en-US" dirty="0" smtClean="0"/>
              <a:t>Intersect the ray with a bilinear patch to determine the final elevation of the terrain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37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</a:t>
            </a:r>
            <a:r>
              <a:rPr lang="en-US" dirty="0" err="1" smtClean="0"/>
              <a:t>Mipmap</a:t>
            </a:r>
            <a:r>
              <a:rPr lang="en-US" dirty="0" smtClean="0"/>
              <a:t> (2D)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1" r="8725" b="-548"/>
          <a:stretch/>
        </p:blipFill>
        <p:spPr>
          <a:xfrm>
            <a:off x="457200" y="2617761"/>
            <a:ext cx="7680960" cy="3931920"/>
          </a:xfr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26" y="1635974"/>
            <a:ext cx="695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16688" y="1897911"/>
            <a:ext cx="1127543" cy="797719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79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</a:t>
            </a:r>
            <a:r>
              <a:rPr lang="en-US" dirty="0" err="1" smtClean="0"/>
              <a:t>Mipmap</a:t>
            </a:r>
            <a:r>
              <a:rPr lang="en-US" dirty="0" smtClean="0"/>
              <a:t> (2D)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r="8725" b="-548"/>
          <a:stretch/>
        </p:blipFill>
        <p:spPr>
          <a:xfrm>
            <a:off x="457200" y="2617761"/>
            <a:ext cx="7680960" cy="3931920"/>
          </a:xfr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26" y="1635974"/>
            <a:ext cx="695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16688" y="1897911"/>
            <a:ext cx="3293325" cy="2331189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" t="45709" r="54367" b="380"/>
          <a:stretch/>
        </p:blipFill>
        <p:spPr>
          <a:xfrm>
            <a:off x="457200" y="4224528"/>
            <a:ext cx="384048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393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</a:t>
            </a:r>
            <a:r>
              <a:rPr lang="en-US" dirty="0" err="1" smtClean="0"/>
              <a:t>Mipmap</a:t>
            </a:r>
            <a:r>
              <a:rPr lang="en-US" dirty="0" smtClean="0"/>
              <a:t> (2D)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r="8725" b="-548"/>
          <a:stretch/>
        </p:blipFill>
        <p:spPr>
          <a:xfrm>
            <a:off x="457200" y="2617761"/>
            <a:ext cx="7680960" cy="3931920"/>
          </a:xfr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26" y="1635974"/>
            <a:ext cx="695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16688" y="1897911"/>
            <a:ext cx="3690993" cy="2614558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47" t="8630" r="8613" b="795"/>
          <a:stretch/>
        </p:blipFill>
        <p:spPr>
          <a:xfrm>
            <a:off x="4315968" y="2651760"/>
            <a:ext cx="3840480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70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</a:t>
            </a:r>
            <a:r>
              <a:rPr lang="en-US" dirty="0" err="1" smtClean="0"/>
              <a:t>Mipmap</a:t>
            </a:r>
            <a:r>
              <a:rPr lang="en-US" dirty="0" smtClean="0"/>
              <a:t> (2D)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r="8725" b="-548"/>
          <a:stretch/>
        </p:blipFill>
        <p:spPr>
          <a:xfrm>
            <a:off x="457200" y="2617761"/>
            <a:ext cx="7680960" cy="3931920"/>
          </a:xfr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26" y="1635974"/>
            <a:ext cx="695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16688" y="1897911"/>
            <a:ext cx="4943531" cy="349562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4" t="73545" r="31561" b="-1577"/>
          <a:stretch/>
        </p:blipFill>
        <p:spPr>
          <a:xfrm>
            <a:off x="4315968" y="5404104"/>
            <a:ext cx="1901952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4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</a:t>
            </a:r>
            <a:r>
              <a:rPr lang="en-US" dirty="0" err="1" smtClean="0"/>
              <a:t>Mipmap</a:t>
            </a:r>
            <a:r>
              <a:rPr lang="en-US" dirty="0" smtClean="0"/>
              <a:t> (2D)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r="8725" b="-548"/>
          <a:stretch/>
        </p:blipFill>
        <p:spPr>
          <a:xfrm>
            <a:off x="457200" y="2617761"/>
            <a:ext cx="7680960" cy="3931920"/>
          </a:xfr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26" y="1635974"/>
            <a:ext cx="695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16688" y="1897911"/>
            <a:ext cx="5307862" cy="375517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39" t="79583" r="31668" b="1009"/>
          <a:stretch/>
        </p:blipFill>
        <p:spPr>
          <a:xfrm>
            <a:off x="5266944" y="5660136"/>
            <a:ext cx="941832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4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</a:t>
            </a:r>
            <a:r>
              <a:rPr lang="en-US" dirty="0" err="1" smtClean="0"/>
              <a:t>Mipmap</a:t>
            </a:r>
            <a:r>
              <a:rPr lang="en-US" dirty="0" smtClean="0"/>
              <a:t> (2D)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r="8725" b="-548"/>
          <a:stretch/>
        </p:blipFill>
        <p:spPr>
          <a:xfrm>
            <a:off x="457200" y="2617761"/>
            <a:ext cx="7680960" cy="3931920"/>
          </a:xfr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26" y="1635974"/>
            <a:ext cx="695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16688" y="1897911"/>
            <a:ext cx="5307862" cy="375517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92" t="79583" r="31776" b="1009"/>
          <a:stretch/>
        </p:blipFill>
        <p:spPr>
          <a:xfrm>
            <a:off x="5742432" y="5660136"/>
            <a:ext cx="45720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1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</a:t>
            </a:r>
            <a:r>
              <a:rPr lang="en-US" dirty="0" err="1" smtClean="0"/>
              <a:t>Mipmap</a:t>
            </a:r>
            <a:r>
              <a:rPr lang="en-US" dirty="0" smtClean="0"/>
              <a:t> (2D)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r="8725" b="-548"/>
          <a:stretch/>
        </p:blipFill>
        <p:spPr>
          <a:xfrm>
            <a:off x="457200" y="2617761"/>
            <a:ext cx="7680960" cy="3931920"/>
          </a:xfr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26" y="1635974"/>
            <a:ext cx="695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16688" y="1897911"/>
            <a:ext cx="5365012" cy="379327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17" t="79583" r="31560" b="1009"/>
          <a:stretch/>
        </p:blipFill>
        <p:spPr>
          <a:xfrm>
            <a:off x="5980176" y="5660136"/>
            <a:ext cx="237744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4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Globe Rendering</a:t>
            </a:r>
            <a:endParaRPr lang="en-US" sz="4000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06" b="18506"/>
          <a:stretch>
            <a:fillRect/>
          </a:stretch>
        </p:blipFill>
        <p:spPr/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073652" y="6578727"/>
            <a:ext cx="4384548" cy="279273"/>
          </a:xfrm>
        </p:spPr>
        <p:txBody>
          <a:bodyPr>
            <a:normAutofit/>
          </a:bodyPr>
          <a:lstStyle/>
          <a:p>
            <a:r>
              <a:rPr lang="en-US" sz="1200" dirty="0" smtClean="0"/>
              <a:t>All world and cloud textures courtesy of NASA’s MODIS datasets</a:t>
            </a:r>
            <a:endParaRPr lang="en-US" sz="1200" dirty="0"/>
          </a:p>
        </p:txBody>
      </p:sp>
      <p:pic>
        <p:nvPicPr>
          <p:cNvPr id="11" name="Picture 4" descr="https://sharepoint.sandia.gov/sites/5500internal/resources/Logos/DSS%20Transpare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409" y="152011"/>
            <a:ext cx="1225296" cy="1225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82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</a:t>
            </a:r>
            <a:r>
              <a:rPr lang="en-US" dirty="0" err="1" smtClean="0"/>
              <a:t>Mipmap</a:t>
            </a:r>
            <a:r>
              <a:rPr lang="en-US" dirty="0" smtClean="0"/>
              <a:t> (2D)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r="8725" b="-548"/>
          <a:stretch/>
        </p:blipFill>
        <p:spPr>
          <a:xfrm>
            <a:off x="457200" y="2617761"/>
            <a:ext cx="7680960" cy="3931920"/>
          </a:xfr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26" y="1635974"/>
            <a:ext cx="695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16688" y="1897911"/>
            <a:ext cx="5481693" cy="387662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30" t="79583" r="31557" b="1009"/>
          <a:stretch/>
        </p:blipFill>
        <p:spPr>
          <a:xfrm>
            <a:off x="6099048" y="5660136"/>
            <a:ext cx="118872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4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</a:t>
            </a:r>
            <a:r>
              <a:rPr lang="en-US" dirty="0" err="1" smtClean="0"/>
              <a:t>Mipmap</a:t>
            </a:r>
            <a:r>
              <a:rPr lang="en-US" dirty="0" smtClean="0"/>
              <a:t> (2D)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1" r="8725" b="-548"/>
          <a:stretch/>
        </p:blipFill>
        <p:spPr>
          <a:xfrm>
            <a:off x="457200" y="2617761"/>
            <a:ext cx="7680960" cy="3931920"/>
          </a:xfr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26" y="1635974"/>
            <a:ext cx="695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16688" y="1897911"/>
            <a:ext cx="5539563" cy="3918098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4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Bilinear Patch Intersection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Intersect a ray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i="1">
                                <a:latin typeface="Cambria Math"/>
                              </a:rPr>
                              <m:t>𝑥</m:t>
                            </m:r>
                          </m:e>
                          <m:e>
                            <m:r>
                              <a:rPr lang="en-US" i="1">
                                <a:latin typeface="Cambria Math"/>
                              </a:rPr>
                              <m:t>𝑦</m:t>
                            </m:r>
                          </m:e>
                          <m:e>
                            <m:r>
                              <a:rPr lang="en-US" i="1">
                                <a:latin typeface="Cambria Math"/>
                              </a:rPr>
                              <m:t>𝑧</m:t>
                            </m:r>
                          </m:e>
                        </m:eqArr>
                      </m:e>
                    </m:d>
                    <m:r>
                      <a:rPr lang="en-US" i="1">
                        <a:latin typeface="Cambria Math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0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0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0</m:t>
                                </m:r>
                              </m:sub>
                            </m:sSub>
                          </m:e>
                        </m:eqArr>
                      </m:e>
                    </m:d>
                    <m:r>
                      <a:rPr lang="en-US" i="1">
                        <a:latin typeface="Cambria Math"/>
                      </a:rPr>
                      <m:t>+</m:t>
                    </m:r>
                    <m:r>
                      <a:rPr lang="en-US" i="1">
                        <a:latin typeface="Cambria Math"/>
                      </a:rPr>
                      <m:t>𝑡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𝑥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𝑦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𝑧</m:t>
                                </m:r>
                              </m:sub>
                            </m:sSub>
                          </m:e>
                        </m:eqArr>
                      </m:e>
                    </m:d>
                  </m:oMath>
                </a14:m>
                <a:r>
                  <a:rPr lang="en-US" dirty="0" smtClean="0"/>
                  <a:t>  with a bilinear surface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𝑧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00</m:t>
                        </m:r>
                      </m:sub>
                    </m:sSub>
                    <m:r>
                      <a:rPr lang="en-US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10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𝑥</m:t>
                    </m:r>
                    <m:r>
                      <a:rPr lang="en-US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0</m:t>
                        </m:r>
                        <m:r>
                          <a:rPr lang="en-US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𝑦</m:t>
                    </m:r>
                    <m:r>
                      <a:rPr lang="en-US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11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𝑥𝑦</m:t>
                    </m:r>
                  </m:oMath>
                </a14:m>
                <a:endParaRPr lang="en-US" b="0" i="1" dirty="0" smtClean="0">
                  <a:latin typeface="Cambria Math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  <m:r>
                      <a:rPr lang="en-US" b="0" i="1" smtClean="0">
                        <a:latin typeface="Cambria Math"/>
                      </a:rPr>
                      <m:t>,</m:t>
                    </m:r>
                    <m:r>
                      <a:rPr lang="en-US" b="0" i="1" smtClean="0">
                        <a:latin typeface="Cambria Math"/>
                      </a:rPr>
                      <m:t>𝑦</m:t>
                    </m:r>
                    <m:r>
                      <a:rPr lang="en-US" b="0" i="1" smtClean="0">
                        <a:latin typeface="Cambria Math"/>
                      </a:rPr>
                      <m:t> ∈[0,1]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Substitute </a:t>
                </a:r>
                <a:r>
                  <a:rPr lang="en-US" dirty="0"/>
                  <a:t>r</a:t>
                </a:r>
                <a:r>
                  <a:rPr lang="en-US" dirty="0" smtClean="0"/>
                  <a:t>ay equation into patch equation </a:t>
                </a:r>
                <a:br>
                  <a:rPr lang="en-US" dirty="0" smtClean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/>
                          </a:rPr>
                          <m:t>𝑍</m:t>
                        </m:r>
                      </m:e>
                      <m:sub>
                        <m:r>
                          <a:rPr lang="en-US" sz="1400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sz="1400" b="0" i="1" smtClean="0">
                        <a:latin typeface="Cambria Math"/>
                      </a:rPr>
                      <m:t>+</m:t>
                    </m:r>
                    <m:r>
                      <a:rPr lang="en-US" sz="1400" b="0" i="1" smtClean="0">
                        <a:latin typeface="Cambria Math"/>
                      </a:rPr>
                      <m:t>𝑡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/>
                          </a:rPr>
                          <m:t>𝑑</m:t>
                        </m:r>
                      </m:e>
                      <m:sub>
                        <m:r>
                          <a:rPr lang="en-US" sz="1400" b="0" i="1" smtClean="0">
                            <a:latin typeface="Cambria Math"/>
                          </a:rPr>
                          <m:t>𝑧</m:t>
                        </m:r>
                      </m:sub>
                    </m:sSub>
                    <m:r>
                      <a:rPr lang="en-US" sz="14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sz="1400" i="1">
                            <a:latin typeface="Cambria Math"/>
                          </a:rPr>
                          <m:t>00</m:t>
                        </m:r>
                      </m:sub>
                    </m:sSub>
                    <m:r>
                      <a:rPr lang="en-US" sz="1400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sz="1400" i="1">
                            <a:latin typeface="Cambria Math"/>
                          </a:rPr>
                          <m:t>10</m:t>
                        </m:r>
                      </m:sub>
                    </m:sSub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r>
                          <a:rPr lang="en-US" sz="1400" i="1">
                            <a:latin typeface="Cambria Math"/>
                          </a:rPr>
                          <m:t>+</m:t>
                        </m:r>
                        <m:r>
                          <a:rPr lang="en-US" sz="1400" i="1">
                            <a:latin typeface="Cambria Math"/>
                          </a:rPr>
                          <m:t>𝑡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/>
                              </a:rPr>
                              <m:t>𝑥</m:t>
                            </m:r>
                          </m:sub>
                        </m:sSub>
                      </m:e>
                    </m:d>
                    <m:r>
                      <a:rPr lang="en-US" sz="1400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sz="1400" i="1">
                            <a:latin typeface="Cambria Math"/>
                          </a:rPr>
                          <m:t>01</m:t>
                        </m:r>
                      </m:sub>
                    </m:sSub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/>
                              </a:rPr>
                              <m:t>𝑌</m:t>
                            </m:r>
                          </m:e>
                          <m:sub>
                            <m:r>
                              <a:rPr lang="en-US" sz="14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r>
                          <a:rPr lang="en-US" sz="1400" i="1">
                            <a:latin typeface="Cambria Math"/>
                          </a:rPr>
                          <m:t>+</m:t>
                        </m:r>
                        <m:r>
                          <a:rPr lang="en-US" sz="1400" i="1">
                            <a:latin typeface="Cambria Math"/>
                          </a:rPr>
                          <m:t>𝑡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/>
                              </a:rPr>
                              <m:t>𝑦</m:t>
                            </m:r>
                          </m:sub>
                        </m:sSub>
                      </m:e>
                    </m:d>
                    <m:r>
                      <a:rPr lang="en-US" sz="1400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sz="1400" i="1">
                            <a:latin typeface="Cambria Math"/>
                          </a:rPr>
                          <m:t>11</m:t>
                        </m:r>
                      </m:sub>
                    </m:sSub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r>
                          <a:rPr lang="en-US" sz="1400" i="1">
                            <a:latin typeface="Cambria Math"/>
                          </a:rPr>
                          <m:t>+</m:t>
                        </m:r>
                        <m:r>
                          <a:rPr lang="en-US" sz="1400" i="1">
                            <a:latin typeface="Cambria Math"/>
                          </a:rPr>
                          <m:t>𝑡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400" i="1">
                                <a:latin typeface="Cambria Math"/>
                              </a:rPr>
                              <m:t>𝑥</m:t>
                            </m:r>
                          </m:sub>
                        </m:sSub>
                      </m:e>
                    </m:d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/>
                              </a:rPr>
                              <m:t>𝑌</m:t>
                            </m:r>
                          </m:e>
                          <m:sub>
                            <m:r>
                              <a:rPr lang="en-US" sz="14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r>
                          <a:rPr lang="en-US" sz="1400" i="1">
                            <a:latin typeface="Cambria Math"/>
                          </a:rPr>
                          <m:t>+</m:t>
                        </m:r>
                        <m:r>
                          <a:rPr lang="en-US" sz="1400" i="1">
                            <a:latin typeface="Cambria Math"/>
                          </a:rPr>
                          <m:t>𝑡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400" i="1">
                                <a:latin typeface="Cambria Math"/>
                              </a:rPr>
                              <m:t>𝑦</m:t>
                            </m:r>
                          </m:sub>
                        </m:sSub>
                      </m:e>
                    </m:d>
                  </m:oMath>
                </a14:m>
                <a:endParaRPr lang="en-US" sz="1400" dirty="0" smtClean="0"/>
              </a:p>
              <a:p>
                <a:r>
                  <a:rPr lang="en-US" dirty="0" smtClean="0"/>
                  <a:t>Solve for 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11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𝑥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𝑦</m:t>
                            </m:r>
                          </m:sub>
                        </m:sSub>
                      </m:e>
                    </m:d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𝑡</m:t>
                        </m:r>
                      </m:e>
                      <m:sup>
                        <m:r>
                          <a:rPr lang="en-US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/>
                      </a:rPr>
                      <m:t>+(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10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01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11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11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𝑦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𝑧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)</m:t>
                    </m:r>
                    <m:r>
                      <a:rPr lang="en-US" b="0" i="1" smtClean="0">
                        <a:latin typeface="Cambria Math"/>
                      </a:rPr>
                      <m:t>𝑡</m:t>
                    </m:r>
                    <m:r>
                      <a:rPr lang="en-US" b="0" i="1" smtClean="0">
                        <a:latin typeface="Cambria Math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00</m:t>
                            </m:r>
                          </m:sub>
                        </m:sSub>
                        <m:r>
                          <a:rPr lang="en-US" b="0" i="1" smtClean="0">
                            <a:latin typeface="Cambria Math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𝑧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/>
                      </a:rPr>
                      <m:t>=0 </m:t>
                    </m:r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Solve like sphere intersection</a:t>
                </a:r>
              </a:p>
              <a:p>
                <a:pPr lvl="1"/>
                <a:r>
                  <a:rPr lang="en-US" dirty="0" smtClean="0"/>
                  <a:t>Make sure to stay inside of patch bounds</a:t>
                </a:r>
              </a:p>
              <a:p>
                <a:pPr lvl="1"/>
                <a:r>
                  <a:rPr lang="en-US" dirty="0" smtClean="0"/>
                  <a:t>Ray can have 0, 1, or 2 intersection points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5849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Maximum </a:t>
            </a:r>
            <a:r>
              <a:rPr lang="en-US" dirty="0" err="1" smtClean="0"/>
              <a:t>Mipmap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Green channel used to indicate number of steps before surface intersection</a:t>
            </a:r>
          </a:p>
          <a:p>
            <a:r>
              <a:rPr lang="en-US" dirty="0" smtClean="0"/>
              <a:t>Blue channel indicates height of terrain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94" y="381000"/>
            <a:ext cx="7415212" cy="4943475"/>
          </a:xfrm>
        </p:spPr>
      </p:pic>
    </p:spTree>
    <p:extLst>
      <p:ext uri="{BB962C8B-B14F-4D97-AF65-F5344CB8AC3E}">
        <p14:creationId xmlns:p14="http://schemas.microsoft.com/office/powerpoint/2010/main" val="12828476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7226" y="-2990850"/>
            <a:ext cx="9696450" cy="969645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Bilinear Patch Intersection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Color represents intersection position</a:t>
            </a:r>
          </a:p>
          <a:p>
            <a:r>
              <a:rPr lang="en-US" dirty="0" smtClean="0"/>
              <a:t>Shading based on patch </a:t>
            </a:r>
            <a:r>
              <a:rPr lang="en-US" dirty="0" err="1" smtClean="0"/>
              <a:t>normals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63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941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Schafhitzel</a:t>
            </a:r>
            <a:r>
              <a:rPr lang="en-US" dirty="0"/>
              <a:t>, Tobias, Martin Falk, and Thomas </a:t>
            </a:r>
            <a:r>
              <a:rPr lang="en-US" dirty="0" err="1"/>
              <a:t>Ertl</a:t>
            </a:r>
            <a:r>
              <a:rPr lang="en-US" dirty="0"/>
              <a:t>. "Real-time rendering of planets with atmospheres." (2007).</a:t>
            </a:r>
            <a:endParaRPr lang="en-US" dirty="0" smtClean="0"/>
          </a:p>
          <a:p>
            <a:r>
              <a:rPr lang="en-US" dirty="0"/>
              <a:t>O’Neil, Sean. "Accurate atmospheric scattering." GPU Gems 2 (2005): 253-268</a:t>
            </a:r>
            <a:r>
              <a:rPr lang="en-US" dirty="0" smtClean="0"/>
              <a:t>.</a:t>
            </a:r>
          </a:p>
          <a:p>
            <a:r>
              <a:rPr lang="en-US" dirty="0"/>
              <a:t>Dick, Christian, Jens </a:t>
            </a:r>
            <a:r>
              <a:rPr lang="en-US" dirty="0" err="1"/>
              <a:t>Krüger</a:t>
            </a:r>
            <a:r>
              <a:rPr lang="en-US" dirty="0"/>
              <a:t>, and </a:t>
            </a:r>
            <a:r>
              <a:rPr lang="en-US" dirty="0" err="1"/>
              <a:t>Rüdiger</a:t>
            </a:r>
            <a:r>
              <a:rPr lang="en-US" dirty="0"/>
              <a:t> </a:t>
            </a:r>
            <a:r>
              <a:rPr lang="en-US" dirty="0" err="1"/>
              <a:t>Westermann</a:t>
            </a:r>
            <a:r>
              <a:rPr lang="en-US" dirty="0"/>
              <a:t>. "GPU ray-casting for scalable terrain rendering." </a:t>
            </a:r>
            <a:r>
              <a:rPr lang="en-US" i="1" dirty="0"/>
              <a:t>Proceedings of EUROGRAPHICS</a:t>
            </a:r>
            <a:r>
              <a:rPr lang="en-US" dirty="0"/>
              <a:t>. Vol. 50. 2009.</a:t>
            </a:r>
          </a:p>
          <a:p>
            <a:r>
              <a:rPr lang="en-US" dirty="0" err="1"/>
              <a:t>Tevs</a:t>
            </a:r>
            <a:r>
              <a:rPr lang="en-US" dirty="0"/>
              <a:t>, Art, Ivo </a:t>
            </a:r>
            <a:r>
              <a:rPr lang="en-US" dirty="0" err="1"/>
              <a:t>Ihrke</a:t>
            </a:r>
            <a:r>
              <a:rPr lang="en-US" dirty="0"/>
              <a:t>, and Hans-Peter Seidel. "Maximum </a:t>
            </a:r>
            <a:r>
              <a:rPr lang="en-US" dirty="0" err="1"/>
              <a:t>mipmaps</a:t>
            </a:r>
            <a:r>
              <a:rPr lang="en-US" dirty="0"/>
              <a:t> for fast, accurate, and scalable dynamic height field rendering." Proceedings of the 2008 symposium on Interactive 3D graphics and games. ACM, 2008</a:t>
            </a:r>
            <a:r>
              <a:rPr lang="en-US" dirty="0" smtClean="0"/>
              <a:t>.</a:t>
            </a:r>
          </a:p>
          <a:p>
            <a:r>
              <a:rPr lang="en-US" dirty="0">
                <a:hlinkClick r:id="rId2"/>
              </a:rPr>
              <a:t>http://modis.gsfc.nasa.gov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- MODIS Texture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807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Strong need for payload agnostic simulation of real-time data</a:t>
            </a:r>
          </a:p>
          <a:p>
            <a:r>
              <a:rPr lang="en-US" dirty="0" smtClean="0"/>
              <a:t>Introduce more dynamic scene elements to allow greater flexibility for algorithm developers</a:t>
            </a:r>
          </a:p>
          <a:p>
            <a:pPr lvl="1"/>
            <a:r>
              <a:rPr lang="en-US" dirty="0" smtClean="0"/>
              <a:t>Current test data has static backgrounds and little to no bad pixels</a:t>
            </a:r>
          </a:p>
          <a:p>
            <a:pPr lvl="1"/>
            <a:r>
              <a:rPr lang="en-US" dirty="0" smtClean="0"/>
              <a:t>Would allow developers to test on realistic scenes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Faster development cycles and fewer bugs in software</a:t>
            </a:r>
          </a:p>
          <a:p>
            <a:pPr lvl="1"/>
            <a:r>
              <a:rPr lang="en-US" dirty="0" smtClean="0"/>
              <a:t>Dynamically produce realistic scenes to provide developers with a larger library of test scenarios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764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Flow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6161550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3084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 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Rays form a one-to-one correspondence with Pixels in the simulated </a:t>
            </a:r>
            <a:r>
              <a:rPr lang="en-US" dirty="0" smtClean="0"/>
              <a:t>focal plane</a:t>
            </a:r>
            <a:endParaRPr lang="en-US" dirty="0" smtClean="0"/>
          </a:p>
          <a:p>
            <a:pPr lvl="1"/>
            <a:r>
              <a:rPr lang="en-US" dirty="0" smtClean="0"/>
              <a:t>Each Ray originates at the center of an idealized camera </a:t>
            </a:r>
            <a:r>
              <a:rPr lang="en-US" dirty="0" smtClean="0"/>
              <a:t>located </a:t>
            </a:r>
            <a:r>
              <a:rPr lang="en-US" dirty="0" smtClean="0"/>
              <a:t>at some position in space and extends through an imaginary </a:t>
            </a:r>
            <a:r>
              <a:rPr lang="en-US" dirty="0" smtClean="0"/>
              <a:t>focal plane </a:t>
            </a:r>
            <a:r>
              <a:rPr lang="en-US" dirty="0" smtClean="0"/>
              <a:t>located </a:t>
            </a:r>
            <a:r>
              <a:rPr lang="en-US" dirty="0" smtClean="0"/>
              <a:t>some distance in front of </a:t>
            </a:r>
            <a:r>
              <a:rPr lang="en-US" dirty="0" smtClean="0"/>
              <a:t>the idealized camera</a:t>
            </a:r>
            <a:endParaRPr lang="en-US" dirty="0" smtClean="0"/>
          </a:p>
          <a:p>
            <a:pPr lvl="1"/>
            <a:r>
              <a:rPr lang="en-US" dirty="0" smtClean="0"/>
              <a:t>For this we need to know:</a:t>
            </a:r>
          </a:p>
          <a:p>
            <a:pPr lvl="2"/>
            <a:r>
              <a:rPr lang="en-US" dirty="0" smtClean="0"/>
              <a:t>Position of the camera</a:t>
            </a:r>
          </a:p>
          <a:p>
            <a:pPr lvl="2"/>
            <a:r>
              <a:rPr lang="en-US" dirty="0" smtClean="0"/>
              <a:t>Rotation of the camera (to determine where it is looking)</a:t>
            </a:r>
          </a:p>
          <a:p>
            <a:pPr lvl="2"/>
            <a:r>
              <a:rPr lang="en-US" dirty="0" smtClean="0"/>
              <a:t>Resolution of the </a:t>
            </a:r>
            <a:r>
              <a:rPr lang="en-US" dirty="0" smtClean="0"/>
              <a:t>focal plane</a:t>
            </a:r>
            <a:r>
              <a:rPr lang="en-US" dirty="0" smtClean="0"/>
              <a:t> </a:t>
            </a:r>
            <a:r>
              <a:rPr lang="en-US" dirty="0" smtClean="0"/>
              <a:t>(number of pixels wide/tall)</a:t>
            </a:r>
          </a:p>
          <a:p>
            <a:pPr lvl="2"/>
            <a:r>
              <a:rPr lang="en-US" dirty="0" smtClean="0"/>
              <a:t>Field of view of the camera</a:t>
            </a:r>
          </a:p>
          <a:p>
            <a:endParaRPr lang="en-US" dirty="0" smtClean="0"/>
          </a:p>
        </p:txBody>
      </p:sp>
      <p:sp>
        <p:nvSpPr>
          <p:cNvPr id="5" name="Photo"/>
          <p:cNvSpPr>
            <a:spLocks noEditPoints="1" noChangeArrowheads="1"/>
          </p:cNvSpPr>
          <p:nvPr/>
        </p:nvSpPr>
        <p:spPr bwMode="auto">
          <a:xfrm>
            <a:off x="591258" y="5386515"/>
            <a:ext cx="686857" cy="516950"/>
          </a:xfrm>
          <a:custGeom>
            <a:avLst/>
            <a:gdLst>
              <a:gd name="T0" fmla="*/ 0 w 21600"/>
              <a:gd name="T1" fmla="*/ 3085 h 21600"/>
              <a:gd name="T2" fmla="*/ 10800 w 21600"/>
              <a:gd name="T3" fmla="*/ 0 h 21600"/>
              <a:gd name="T4" fmla="*/ 21600 w 21600"/>
              <a:gd name="T5" fmla="*/ 3085 h 21600"/>
              <a:gd name="T6" fmla="*/ 21600 w 21600"/>
              <a:gd name="T7" fmla="*/ 10800 h 21600"/>
              <a:gd name="T8" fmla="*/ 21600 w 21600"/>
              <a:gd name="T9" fmla="*/ 21600 h 21600"/>
              <a:gd name="T10" fmla="*/ 10800 w 21600"/>
              <a:gd name="T11" fmla="*/ 21800 h 21600"/>
              <a:gd name="T12" fmla="*/ 0 w 21600"/>
              <a:gd name="T13" fmla="*/ 21600 h 21600"/>
              <a:gd name="T14" fmla="*/ 0 w 21600"/>
              <a:gd name="T15" fmla="*/ 10800 h 21600"/>
              <a:gd name="T16" fmla="*/ 761 w 21600"/>
              <a:gd name="T17" fmla="*/ 22454 h 21600"/>
              <a:gd name="T18" fmla="*/ 21069 w 21600"/>
              <a:gd name="T19" fmla="*/ 30282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 extrusionOk="0">
                <a:moveTo>
                  <a:pt x="0" y="21600"/>
                </a:moveTo>
                <a:lnTo>
                  <a:pt x="0" y="3085"/>
                </a:lnTo>
                <a:lnTo>
                  <a:pt x="1542" y="3085"/>
                </a:lnTo>
                <a:lnTo>
                  <a:pt x="1542" y="1028"/>
                </a:lnTo>
                <a:lnTo>
                  <a:pt x="3857" y="1028"/>
                </a:lnTo>
                <a:lnTo>
                  <a:pt x="3857" y="3085"/>
                </a:lnTo>
                <a:lnTo>
                  <a:pt x="5400" y="3085"/>
                </a:lnTo>
                <a:lnTo>
                  <a:pt x="6942" y="0"/>
                </a:lnTo>
                <a:lnTo>
                  <a:pt x="14657" y="0"/>
                </a:lnTo>
                <a:lnTo>
                  <a:pt x="16200" y="3085"/>
                </a:lnTo>
                <a:lnTo>
                  <a:pt x="21600" y="3085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  <a:path w="21600" h="21600" extrusionOk="0">
                <a:moveTo>
                  <a:pt x="0" y="3085"/>
                </a:moveTo>
                <a:lnTo>
                  <a:pt x="21600" y="3085"/>
                </a:lnTo>
                <a:lnTo>
                  <a:pt x="21600" y="21600"/>
                </a:lnTo>
                <a:lnTo>
                  <a:pt x="0" y="21600"/>
                </a:lnTo>
                <a:lnTo>
                  <a:pt x="0" y="3085"/>
                </a:lnTo>
                <a:close/>
              </a:path>
              <a:path w="21600" h="21600" extrusionOk="0">
                <a:moveTo>
                  <a:pt x="10800" y="4800"/>
                </a:moveTo>
                <a:lnTo>
                  <a:pt x="11925" y="4971"/>
                </a:lnTo>
                <a:lnTo>
                  <a:pt x="13017" y="5442"/>
                </a:lnTo>
                <a:lnTo>
                  <a:pt x="14046" y="6128"/>
                </a:lnTo>
                <a:lnTo>
                  <a:pt x="14914" y="7071"/>
                </a:lnTo>
                <a:lnTo>
                  <a:pt x="15621" y="8271"/>
                </a:lnTo>
                <a:lnTo>
                  <a:pt x="16167" y="9514"/>
                </a:lnTo>
                <a:lnTo>
                  <a:pt x="16425" y="11014"/>
                </a:lnTo>
                <a:lnTo>
                  <a:pt x="16585" y="12471"/>
                </a:lnTo>
                <a:lnTo>
                  <a:pt x="16489" y="14014"/>
                </a:lnTo>
                <a:lnTo>
                  <a:pt x="16135" y="15471"/>
                </a:lnTo>
                <a:lnTo>
                  <a:pt x="15621" y="16800"/>
                </a:lnTo>
                <a:lnTo>
                  <a:pt x="14914" y="18000"/>
                </a:lnTo>
                <a:lnTo>
                  <a:pt x="14046" y="18942"/>
                </a:lnTo>
                <a:lnTo>
                  <a:pt x="13050" y="19671"/>
                </a:lnTo>
                <a:lnTo>
                  <a:pt x="11925" y="20057"/>
                </a:lnTo>
                <a:lnTo>
                  <a:pt x="10832" y="20185"/>
                </a:lnTo>
                <a:lnTo>
                  <a:pt x="9675" y="20142"/>
                </a:lnTo>
                <a:lnTo>
                  <a:pt x="8582" y="19628"/>
                </a:lnTo>
                <a:lnTo>
                  <a:pt x="7553" y="18942"/>
                </a:lnTo>
                <a:lnTo>
                  <a:pt x="6717" y="17957"/>
                </a:lnTo>
                <a:lnTo>
                  <a:pt x="5946" y="16842"/>
                </a:lnTo>
                <a:lnTo>
                  <a:pt x="5464" y="15514"/>
                </a:lnTo>
                <a:lnTo>
                  <a:pt x="5078" y="14014"/>
                </a:lnTo>
                <a:lnTo>
                  <a:pt x="5014" y="12514"/>
                </a:lnTo>
                <a:lnTo>
                  <a:pt x="5110" y="11014"/>
                </a:lnTo>
                <a:lnTo>
                  <a:pt x="5528" y="9557"/>
                </a:lnTo>
                <a:lnTo>
                  <a:pt x="6010" y="8228"/>
                </a:lnTo>
                <a:lnTo>
                  <a:pt x="6750" y="7114"/>
                </a:lnTo>
                <a:lnTo>
                  <a:pt x="7650" y="6085"/>
                </a:lnTo>
                <a:lnTo>
                  <a:pt x="8614" y="5400"/>
                </a:lnTo>
                <a:lnTo>
                  <a:pt x="9707" y="4971"/>
                </a:lnTo>
                <a:lnTo>
                  <a:pt x="10800" y="4800"/>
                </a:lnTo>
                <a:close/>
              </a:path>
              <a:path w="21600" h="21600" extrusionOk="0">
                <a:moveTo>
                  <a:pt x="8003" y="8057"/>
                </a:moveTo>
                <a:lnTo>
                  <a:pt x="8807" y="7371"/>
                </a:lnTo>
                <a:lnTo>
                  <a:pt x="9546" y="6985"/>
                </a:lnTo>
                <a:lnTo>
                  <a:pt x="10446" y="6771"/>
                </a:lnTo>
                <a:lnTo>
                  <a:pt x="11217" y="6771"/>
                </a:lnTo>
                <a:lnTo>
                  <a:pt x="12053" y="7028"/>
                </a:lnTo>
                <a:lnTo>
                  <a:pt x="12889" y="7457"/>
                </a:lnTo>
                <a:lnTo>
                  <a:pt x="13628" y="8100"/>
                </a:lnTo>
                <a:lnTo>
                  <a:pt x="14175" y="8871"/>
                </a:lnTo>
                <a:lnTo>
                  <a:pt x="14625" y="9814"/>
                </a:lnTo>
                <a:lnTo>
                  <a:pt x="14978" y="10885"/>
                </a:lnTo>
                <a:lnTo>
                  <a:pt x="15171" y="12042"/>
                </a:lnTo>
                <a:lnTo>
                  <a:pt x="15107" y="13114"/>
                </a:lnTo>
                <a:lnTo>
                  <a:pt x="15042" y="14228"/>
                </a:lnTo>
                <a:lnTo>
                  <a:pt x="14689" y="15257"/>
                </a:lnTo>
                <a:lnTo>
                  <a:pt x="14207" y="16285"/>
                </a:lnTo>
                <a:lnTo>
                  <a:pt x="13596" y="17057"/>
                </a:lnTo>
                <a:lnTo>
                  <a:pt x="12889" y="17657"/>
                </a:lnTo>
                <a:lnTo>
                  <a:pt x="12053" y="18085"/>
                </a:lnTo>
                <a:lnTo>
                  <a:pt x="11185" y="18257"/>
                </a:lnTo>
                <a:lnTo>
                  <a:pt x="10414" y="18214"/>
                </a:lnTo>
                <a:lnTo>
                  <a:pt x="9546" y="18042"/>
                </a:lnTo>
                <a:lnTo>
                  <a:pt x="8742" y="17614"/>
                </a:lnTo>
                <a:lnTo>
                  <a:pt x="8003" y="17014"/>
                </a:lnTo>
                <a:lnTo>
                  <a:pt x="7457" y="16242"/>
                </a:lnTo>
                <a:lnTo>
                  <a:pt x="6975" y="15257"/>
                </a:lnTo>
                <a:lnTo>
                  <a:pt x="6653" y="14142"/>
                </a:lnTo>
                <a:lnTo>
                  <a:pt x="6492" y="13114"/>
                </a:lnTo>
                <a:lnTo>
                  <a:pt x="6525" y="11914"/>
                </a:lnTo>
                <a:lnTo>
                  <a:pt x="6621" y="10842"/>
                </a:lnTo>
                <a:lnTo>
                  <a:pt x="6942" y="9771"/>
                </a:lnTo>
                <a:lnTo>
                  <a:pt x="7457" y="8785"/>
                </a:lnTo>
                <a:lnTo>
                  <a:pt x="8003" y="8057"/>
                </a:lnTo>
                <a:close/>
              </a:path>
            </a:pathLst>
          </a:cu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3" name="Picture 3" descr="C:\Users\wjboone\AppData\Local\Microsoft\Windows\Temporary Internet Files\Content.IE5\YVHY14DC\MC910216338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6441" y="4711309"/>
            <a:ext cx="1580976" cy="158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V="1">
            <a:off x="934686" y="5186661"/>
            <a:ext cx="5888053" cy="4583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934686" y="5644990"/>
            <a:ext cx="5938157" cy="2584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5123" idx="1"/>
          </p:cNvCxnSpPr>
          <p:nvPr/>
        </p:nvCxnSpPr>
        <p:spPr>
          <a:xfrm flipV="1">
            <a:off x="934686" y="5501797"/>
            <a:ext cx="5781755" cy="1431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375999" y="5415825"/>
            <a:ext cx="0" cy="4876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65272" y="592295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Focal Point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754001" y="5913209"/>
            <a:ext cx="1243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Focal plane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781453" y="5369401"/>
            <a:ext cx="71045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Rays</a:t>
            </a:r>
            <a:endParaRPr lang="en-US" dirty="0"/>
          </a:p>
        </p:txBody>
      </p:sp>
      <p:sp>
        <p:nvSpPr>
          <p:cNvPr id="21" name="Arc 20"/>
          <p:cNvSpPr/>
          <p:nvPr/>
        </p:nvSpPr>
        <p:spPr>
          <a:xfrm>
            <a:off x="4646270" y="4334892"/>
            <a:ext cx="1386995" cy="2373738"/>
          </a:xfrm>
          <a:prstGeom prst="arc">
            <a:avLst>
              <a:gd name="adj1" fmla="val 19343647"/>
              <a:gd name="adj2" fmla="val 231725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094146" y="6060275"/>
            <a:ext cx="1501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Field of View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148415" y="6291821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Earth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82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Sensor Jitter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camera is not perfect and will move from frame to frame</a:t>
            </a:r>
          </a:p>
          <a:p>
            <a:r>
              <a:rPr lang="en-US" dirty="0" smtClean="0"/>
              <a:t>Represented as a rotation from true pointing direction</a:t>
            </a:r>
          </a:p>
          <a:p>
            <a:pPr lvl="1"/>
            <a:r>
              <a:rPr lang="en-US" dirty="0" smtClean="0"/>
              <a:t>Euler angles (Roll, Pitch, Yaw)</a:t>
            </a:r>
          </a:p>
          <a:p>
            <a:pPr lvl="1"/>
            <a:r>
              <a:rPr lang="en-US" dirty="0" smtClean="0"/>
              <a:t>Very small</a:t>
            </a:r>
          </a:p>
          <a:p>
            <a:pPr lvl="1"/>
            <a:r>
              <a:rPr lang="en-US" dirty="0" smtClean="0"/>
              <a:t>Random values sampled from N-D Gaussian distribution</a:t>
            </a:r>
          </a:p>
          <a:p>
            <a:pPr lvl="1"/>
            <a:r>
              <a:rPr lang="en-US" dirty="0" smtClean="0"/>
              <a:t>Over time the look angle will walk off from where it should be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Photo"/>
          <p:cNvSpPr>
            <a:spLocks noEditPoints="1" noChangeArrowheads="1"/>
          </p:cNvSpPr>
          <p:nvPr/>
        </p:nvSpPr>
        <p:spPr bwMode="auto">
          <a:xfrm>
            <a:off x="3664203" y="4741969"/>
            <a:ext cx="686857" cy="516950"/>
          </a:xfrm>
          <a:custGeom>
            <a:avLst/>
            <a:gdLst>
              <a:gd name="T0" fmla="*/ 0 w 21600"/>
              <a:gd name="T1" fmla="*/ 3085 h 21600"/>
              <a:gd name="T2" fmla="*/ 10800 w 21600"/>
              <a:gd name="T3" fmla="*/ 0 h 21600"/>
              <a:gd name="T4" fmla="*/ 21600 w 21600"/>
              <a:gd name="T5" fmla="*/ 3085 h 21600"/>
              <a:gd name="T6" fmla="*/ 21600 w 21600"/>
              <a:gd name="T7" fmla="*/ 10800 h 21600"/>
              <a:gd name="T8" fmla="*/ 21600 w 21600"/>
              <a:gd name="T9" fmla="*/ 21600 h 21600"/>
              <a:gd name="T10" fmla="*/ 10800 w 21600"/>
              <a:gd name="T11" fmla="*/ 21800 h 21600"/>
              <a:gd name="T12" fmla="*/ 0 w 21600"/>
              <a:gd name="T13" fmla="*/ 21600 h 21600"/>
              <a:gd name="T14" fmla="*/ 0 w 21600"/>
              <a:gd name="T15" fmla="*/ 10800 h 21600"/>
              <a:gd name="T16" fmla="*/ 761 w 21600"/>
              <a:gd name="T17" fmla="*/ 22454 h 21600"/>
              <a:gd name="T18" fmla="*/ 21069 w 21600"/>
              <a:gd name="T19" fmla="*/ 30282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 extrusionOk="0">
                <a:moveTo>
                  <a:pt x="0" y="21600"/>
                </a:moveTo>
                <a:lnTo>
                  <a:pt x="0" y="3085"/>
                </a:lnTo>
                <a:lnTo>
                  <a:pt x="1542" y="3085"/>
                </a:lnTo>
                <a:lnTo>
                  <a:pt x="1542" y="1028"/>
                </a:lnTo>
                <a:lnTo>
                  <a:pt x="3857" y="1028"/>
                </a:lnTo>
                <a:lnTo>
                  <a:pt x="3857" y="3085"/>
                </a:lnTo>
                <a:lnTo>
                  <a:pt x="5400" y="3085"/>
                </a:lnTo>
                <a:lnTo>
                  <a:pt x="6942" y="0"/>
                </a:lnTo>
                <a:lnTo>
                  <a:pt x="14657" y="0"/>
                </a:lnTo>
                <a:lnTo>
                  <a:pt x="16200" y="3085"/>
                </a:lnTo>
                <a:lnTo>
                  <a:pt x="21600" y="3085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  <a:path w="21600" h="21600" extrusionOk="0">
                <a:moveTo>
                  <a:pt x="0" y="3085"/>
                </a:moveTo>
                <a:lnTo>
                  <a:pt x="21600" y="3085"/>
                </a:lnTo>
                <a:lnTo>
                  <a:pt x="21600" y="21600"/>
                </a:lnTo>
                <a:lnTo>
                  <a:pt x="0" y="21600"/>
                </a:lnTo>
                <a:lnTo>
                  <a:pt x="0" y="3085"/>
                </a:lnTo>
                <a:close/>
              </a:path>
              <a:path w="21600" h="21600" extrusionOk="0">
                <a:moveTo>
                  <a:pt x="10800" y="4800"/>
                </a:moveTo>
                <a:lnTo>
                  <a:pt x="11925" y="4971"/>
                </a:lnTo>
                <a:lnTo>
                  <a:pt x="13017" y="5442"/>
                </a:lnTo>
                <a:lnTo>
                  <a:pt x="14046" y="6128"/>
                </a:lnTo>
                <a:lnTo>
                  <a:pt x="14914" y="7071"/>
                </a:lnTo>
                <a:lnTo>
                  <a:pt x="15621" y="8271"/>
                </a:lnTo>
                <a:lnTo>
                  <a:pt x="16167" y="9514"/>
                </a:lnTo>
                <a:lnTo>
                  <a:pt x="16425" y="11014"/>
                </a:lnTo>
                <a:lnTo>
                  <a:pt x="16585" y="12471"/>
                </a:lnTo>
                <a:lnTo>
                  <a:pt x="16489" y="14014"/>
                </a:lnTo>
                <a:lnTo>
                  <a:pt x="16135" y="15471"/>
                </a:lnTo>
                <a:lnTo>
                  <a:pt x="15621" y="16800"/>
                </a:lnTo>
                <a:lnTo>
                  <a:pt x="14914" y="18000"/>
                </a:lnTo>
                <a:lnTo>
                  <a:pt x="14046" y="18942"/>
                </a:lnTo>
                <a:lnTo>
                  <a:pt x="13050" y="19671"/>
                </a:lnTo>
                <a:lnTo>
                  <a:pt x="11925" y="20057"/>
                </a:lnTo>
                <a:lnTo>
                  <a:pt x="10832" y="20185"/>
                </a:lnTo>
                <a:lnTo>
                  <a:pt x="9675" y="20142"/>
                </a:lnTo>
                <a:lnTo>
                  <a:pt x="8582" y="19628"/>
                </a:lnTo>
                <a:lnTo>
                  <a:pt x="7553" y="18942"/>
                </a:lnTo>
                <a:lnTo>
                  <a:pt x="6717" y="17957"/>
                </a:lnTo>
                <a:lnTo>
                  <a:pt x="5946" y="16842"/>
                </a:lnTo>
                <a:lnTo>
                  <a:pt x="5464" y="15514"/>
                </a:lnTo>
                <a:lnTo>
                  <a:pt x="5078" y="14014"/>
                </a:lnTo>
                <a:lnTo>
                  <a:pt x="5014" y="12514"/>
                </a:lnTo>
                <a:lnTo>
                  <a:pt x="5110" y="11014"/>
                </a:lnTo>
                <a:lnTo>
                  <a:pt x="5528" y="9557"/>
                </a:lnTo>
                <a:lnTo>
                  <a:pt x="6010" y="8228"/>
                </a:lnTo>
                <a:lnTo>
                  <a:pt x="6750" y="7114"/>
                </a:lnTo>
                <a:lnTo>
                  <a:pt x="7650" y="6085"/>
                </a:lnTo>
                <a:lnTo>
                  <a:pt x="8614" y="5400"/>
                </a:lnTo>
                <a:lnTo>
                  <a:pt x="9707" y="4971"/>
                </a:lnTo>
                <a:lnTo>
                  <a:pt x="10800" y="4800"/>
                </a:lnTo>
                <a:close/>
              </a:path>
              <a:path w="21600" h="21600" extrusionOk="0">
                <a:moveTo>
                  <a:pt x="8003" y="8057"/>
                </a:moveTo>
                <a:lnTo>
                  <a:pt x="8807" y="7371"/>
                </a:lnTo>
                <a:lnTo>
                  <a:pt x="9546" y="6985"/>
                </a:lnTo>
                <a:lnTo>
                  <a:pt x="10446" y="6771"/>
                </a:lnTo>
                <a:lnTo>
                  <a:pt x="11217" y="6771"/>
                </a:lnTo>
                <a:lnTo>
                  <a:pt x="12053" y="7028"/>
                </a:lnTo>
                <a:lnTo>
                  <a:pt x="12889" y="7457"/>
                </a:lnTo>
                <a:lnTo>
                  <a:pt x="13628" y="8100"/>
                </a:lnTo>
                <a:lnTo>
                  <a:pt x="14175" y="8871"/>
                </a:lnTo>
                <a:lnTo>
                  <a:pt x="14625" y="9814"/>
                </a:lnTo>
                <a:lnTo>
                  <a:pt x="14978" y="10885"/>
                </a:lnTo>
                <a:lnTo>
                  <a:pt x="15171" y="12042"/>
                </a:lnTo>
                <a:lnTo>
                  <a:pt x="15107" y="13114"/>
                </a:lnTo>
                <a:lnTo>
                  <a:pt x="15042" y="14228"/>
                </a:lnTo>
                <a:lnTo>
                  <a:pt x="14689" y="15257"/>
                </a:lnTo>
                <a:lnTo>
                  <a:pt x="14207" y="16285"/>
                </a:lnTo>
                <a:lnTo>
                  <a:pt x="13596" y="17057"/>
                </a:lnTo>
                <a:lnTo>
                  <a:pt x="12889" y="17657"/>
                </a:lnTo>
                <a:lnTo>
                  <a:pt x="12053" y="18085"/>
                </a:lnTo>
                <a:lnTo>
                  <a:pt x="11185" y="18257"/>
                </a:lnTo>
                <a:lnTo>
                  <a:pt x="10414" y="18214"/>
                </a:lnTo>
                <a:lnTo>
                  <a:pt x="9546" y="18042"/>
                </a:lnTo>
                <a:lnTo>
                  <a:pt x="8742" y="17614"/>
                </a:lnTo>
                <a:lnTo>
                  <a:pt x="8003" y="17014"/>
                </a:lnTo>
                <a:lnTo>
                  <a:pt x="7457" y="16242"/>
                </a:lnTo>
                <a:lnTo>
                  <a:pt x="6975" y="15257"/>
                </a:lnTo>
                <a:lnTo>
                  <a:pt x="6653" y="14142"/>
                </a:lnTo>
                <a:lnTo>
                  <a:pt x="6492" y="13114"/>
                </a:lnTo>
                <a:lnTo>
                  <a:pt x="6525" y="11914"/>
                </a:lnTo>
                <a:lnTo>
                  <a:pt x="6621" y="10842"/>
                </a:lnTo>
                <a:lnTo>
                  <a:pt x="6942" y="9771"/>
                </a:lnTo>
                <a:lnTo>
                  <a:pt x="7457" y="8785"/>
                </a:lnTo>
                <a:lnTo>
                  <a:pt x="8003" y="8057"/>
                </a:lnTo>
                <a:close/>
              </a:path>
            </a:pathLst>
          </a:cu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Circular Arrow 7"/>
          <p:cNvSpPr/>
          <p:nvPr/>
        </p:nvSpPr>
        <p:spPr>
          <a:xfrm rot="18498938">
            <a:off x="3061915" y="4070468"/>
            <a:ext cx="1891430" cy="1859949"/>
          </a:xfrm>
          <a:prstGeom prst="circular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Curved Left Arrow 19"/>
          <p:cNvSpPr/>
          <p:nvPr/>
        </p:nvSpPr>
        <p:spPr>
          <a:xfrm rot="5400000" flipV="1">
            <a:off x="3522835" y="5328208"/>
            <a:ext cx="1046392" cy="1227553"/>
          </a:xfrm>
          <a:prstGeom prst="curvedLef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Curved Left Arrow 5"/>
          <p:cNvSpPr/>
          <p:nvPr/>
        </p:nvSpPr>
        <p:spPr>
          <a:xfrm flipV="1">
            <a:off x="4351060" y="4345081"/>
            <a:ext cx="1046392" cy="1252603"/>
          </a:xfrm>
          <a:prstGeom prst="curvedLef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18350616">
            <a:off x="2981318" y="4213192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Roll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524100" y="4889587"/>
            <a:ext cx="616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Yaw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25442" y="6095849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73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Ray Intersection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All models use simple spheres as primitives</a:t>
                </a:r>
              </a:p>
              <a:p>
                <a:pPr lvl="1"/>
                <a:r>
                  <a:rPr lang="en-US" dirty="0" smtClean="0"/>
                  <a:t>Straight-forward intersection routine</a:t>
                </a:r>
              </a:p>
              <a:p>
                <a:pPr lvl="1"/>
                <a:r>
                  <a:rPr lang="en-US" dirty="0" smtClean="0"/>
                  <a:t>Use formula for sphere</a:t>
                </a:r>
                <a:r>
                  <a:rPr lang="en-US" dirty="0"/>
                  <a:t> 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/>
                      </a:rPr>
                      <m:t>+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𝑦</m:t>
                        </m:r>
                      </m:e>
                      <m:sup>
                        <m:r>
                          <a:rPr lang="en-US" i="1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/>
                      </a:rPr>
                      <m:t>+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𝑧</m:t>
                        </m:r>
                      </m:e>
                      <m:sup>
                        <m:r>
                          <a:rPr lang="en-US" i="1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𝑟</m:t>
                        </m:r>
                      </m:e>
                      <m:sup>
                        <m:r>
                          <a:rPr lang="en-US" i="1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 smtClean="0"/>
                  <a:t>) </a:t>
                </a:r>
                <a:br>
                  <a:rPr lang="en-US" dirty="0" smtClean="0"/>
                </a:br>
                <a:r>
                  <a:rPr lang="en-US" dirty="0" smtClean="0"/>
                  <a:t>and ray (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𝑥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𝑦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𝑧</m:t>
                            </m:r>
                          </m:e>
                        </m:eqAr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0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0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0</m:t>
                                </m:r>
                              </m:sub>
                            </m:sSub>
                          </m:e>
                        </m:eqArr>
                      </m:e>
                    </m:d>
                    <m:r>
                      <a:rPr lang="en-US" b="0" i="1" smtClean="0">
                        <a:latin typeface="Cambria Math"/>
                      </a:rPr>
                      <m:t>+</m:t>
                    </m:r>
                    <m:r>
                      <a:rPr lang="en-US" b="0" i="1" smtClean="0">
                        <a:latin typeface="Cambria Math"/>
                      </a:rPr>
                      <m:t>𝑡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𝑥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𝑦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𝑧</m:t>
                                </m:r>
                              </m:sub>
                            </m:sSub>
                          </m:e>
                        </m:eqArr>
                      </m:e>
                    </m:d>
                  </m:oMath>
                </a14:m>
                <a:r>
                  <a:rPr lang="en-US" dirty="0" smtClean="0"/>
                  <a:t>) to derive an intersection point</a:t>
                </a:r>
              </a:p>
              <a:p>
                <a:pPr lvl="1"/>
                <a:r>
                  <a:rPr lang="en-US" dirty="0" smtClean="0"/>
                  <a:t>Boils down to a familiar quadratic equation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𝐴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𝑡</m:t>
                        </m:r>
                      </m:e>
                      <m:sup>
                        <m:r>
                          <a:rPr lang="en-US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/>
                      </a:rPr>
                      <m:t>+</m:t>
                    </m:r>
                    <m:r>
                      <a:rPr lang="en-US" b="0" i="1" smtClean="0">
                        <a:latin typeface="Cambria Math"/>
                      </a:rPr>
                      <m:t>𝐵𝑡</m:t>
                    </m:r>
                    <m:r>
                      <a:rPr lang="en-US" b="0" i="1" smtClean="0">
                        <a:latin typeface="Cambria Math"/>
                      </a:rPr>
                      <m:t>+</m:t>
                    </m:r>
                    <m:r>
                      <a:rPr lang="en-US" b="0" i="1" smtClean="0">
                        <a:latin typeface="Cambria Math"/>
                      </a:rPr>
                      <m:t>𝐶</m:t>
                    </m:r>
                    <m:r>
                      <a:rPr lang="en-US" b="0" i="1" smtClean="0">
                        <a:latin typeface="Cambria Math"/>
                      </a:rPr>
                      <m:t>=0</m:t>
                    </m:r>
                  </m:oMath>
                </a14:m>
                <a:r>
                  <a:rPr lang="en-US" dirty="0" smtClean="0"/>
                  <a:t>)</a:t>
                </a:r>
                <a:br>
                  <a:rPr lang="en-US" dirty="0" smtClean="0"/>
                </a:br>
                <a:endParaRPr lang="en-US" dirty="0" smtClean="0"/>
              </a:p>
              <a:p>
                <a:r>
                  <a:rPr lang="en-US" dirty="0" smtClean="0"/>
                  <a:t>Helps with computational complexity</a:t>
                </a:r>
              </a:p>
              <a:p>
                <a:pPr lvl="1"/>
                <a:r>
                  <a:rPr lang="en-US" dirty="0" smtClean="0"/>
                  <a:t>Code reuse</a:t>
                </a:r>
              </a:p>
              <a:p>
                <a:pPr lvl="1"/>
                <a:r>
                  <a:rPr lang="en-US" dirty="0" smtClean="0"/>
                  <a:t>Easy to manage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263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810CD15F2BD94AA6C937466F21B5CB" ma:contentTypeVersion="0" ma:contentTypeDescription="Create a new document." ma:contentTypeScope="" ma:versionID="6ff9c8278ffecb8a42031a6db19cebb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AD0F865-6075-4768-98F1-1FD47A695FED}">
  <ds:schemaRefs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terms/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0FE7B0A-0C44-45F6-AD4A-B7B8C830C9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15A41A6-E917-49CA-A4B4-8E3A3BBACE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34962</TotalTime>
  <Words>1161</Words>
  <Application>Microsoft Office PowerPoint</Application>
  <PresentationFormat>On-screen Show (4:3)</PresentationFormat>
  <Paragraphs>250</Paragraphs>
  <Slides>46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Cambria</vt:lpstr>
      <vt:lpstr>Cambria Math</vt:lpstr>
      <vt:lpstr>Consolas</vt:lpstr>
      <vt:lpstr>Adjacency</vt:lpstr>
      <vt:lpstr>Realistically Bad Data</vt:lpstr>
      <vt:lpstr>About Me</vt:lpstr>
      <vt:lpstr>My History with CIS 565</vt:lpstr>
      <vt:lpstr>Globe Rendering</vt:lpstr>
      <vt:lpstr>Motivation</vt:lpstr>
      <vt:lpstr>Processing Flow</vt:lpstr>
      <vt:lpstr>Generate Rays</vt:lpstr>
      <vt:lpstr>Sensor Jitter</vt:lpstr>
      <vt:lpstr>Ray Intersection </vt:lpstr>
      <vt:lpstr>Earth Model (Simple)</vt:lpstr>
      <vt:lpstr>Earth Model (Complex)</vt:lpstr>
      <vt:lpstr>Intensity calculation</vt:lpstr>
      <vt:lpstr>Terrain</vt:lpstr>
      <vt:lpstr>Clouds</vt:lpstr>
      <vt:lpstr>Atmosphere I</vt:lpstr>
      <vt:lpstr>Atmosphere II</vt:lpstr>
      <vt:lpstr>Atmosphere III</vt:lpstr>
      <vt:lpstr>Scattering Results</vt:lpstr>
      <vt:lpstr>Intensity Calculation (Noise)</vt:lpstr>
      <vt:lpstr>Shot Noise</vt:lpstr>
      <vt:lpstr>Shot Noise</vt:lpstr>
      <vt:lpstr>Shot Noise</vt:lpstr>
      <vt:lpstr>Shot Noise</vt:lpstr>
      <vt:lpstr>Popcorn Noise</vt:lpstr>
      <vt:lpstr>Popcorn Noise</vt:lpstr>
      <vt:lpstr>Popcorn Noise</vt:lpstr>
      <vt:lpstr>Fixed Pattern Noise</vt:lpstr>
      <vt:lpstr>Fixed Pattern Noise</vt:lpstr>
      <vt:lpstr>All Together</vt:lpstr>
      <vt:lpstr>Terrain Rendering</vt:lpstr>
      <vt:lpstr>Overview</vt:lpstr>
      <vt:lpstr>Algorithm</vt:lpstr>
      <vt:lpstr>Maximum Mipmap (2D)</vt:lpstr>
      <vt:lpstr>Maximum Mipmap (2D)</vt:lpstr>
      <vt:lpstr>Maximum Mipmap (2D)</vt:lpstr>
      <vt:lpstr>Maximum Mipmap (2D)</vt:lpstr>
      <vt:lpstr>Maximum Mipmap (2D)</vt:lpstr>
      <vt:lpstr>Maximum Mipmap (2D)</vt:lpstr>
      <vt:lpstr>Maximum Mipmap (2D)</vt:lpstr>
      <vt:lpstr>Maximum Mipmap (2D)</vt:lpstr>
      <vt:lpstr>Maximum Mipmap (2D)</vt:lpstr>
      <vt:lpstr>Bilinear Patch Intersection</vt:lpstr>
      <vt:lpstr>Results – Maximum Mipmap</vt:lpstr>
      <vt:lpstr>Results – Bilinear Patch Intersection</vt:lpstr>
      <vt:lpstr>Questions?</vt:lpstr>
      <vt:lpstr>References</vt:lpstr>
    </vt:vector>
  </TitlesOfParts>
  <Company>Sandia National Labs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Vittitow, Michael P</dc:creator>
  <cp:lastModifiedBy>Boone, William Joseph</cp:lastModifiedBy>
  <cp:revision>220</cp:revision>
  <dcterms:created xsi:type="dcterms:W3CDTF">2011-10-03T16:15:05Z</dcterms:created>
  <dcterms:modified xsi:type="dcterms:W3CDTF">2014-09-11T22:18:04Z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0x010100A3810CD15F2BD94AA6C937466F21B5CB</vt:lpwstr>
  </property>
</Properties>
</file>

<file path=docProps/thumbnail.jpeg>
</file>